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0.wmf"/><Relationship Id="rId1" Type="http://schemas.openxmlformats.org/officeDocument/2006/relationships/image" Target="../media/image1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F7B3-FA6F-4978-A42F-953EF47C0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7900C5-9F9A-4C38-A6B5-56E5D5347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0CF63-E23B-4EB0-B9BC-77E2BB9BD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89E9-87F8-49F9-8F13-3D18AB9A824F}" type="datetimeFigureOut">
              <a:rPr lang="nb-NO" smtClean="0"/>
              <a:t>06.05.2022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81573-DCAE-4A46-9E6D-8D4D52E3D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FA2D9-A863-488E-80C4-2033AB9D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9E32-1CC1-41FD-A399-A4B1364FE4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496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5FB33-8812-4F18-B790-165936588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C8642-9B88-4754-B28D-D3B02A80B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0899D-F867-45AD-8E5E-872BC9A4A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89E9-87F8-49F9-8F13-3D18AB9A824F}" type="datetimeFigureOut">
              <a:rPr lang="nb-NO" smtClean="0"/>
              <a:t>06.05.2022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E8128-4233-44F2-8D78-41621EB70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B0CE5-65B9-478F-B044-8154304D9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9E32-1CC1-41FD-A399-A4B1364FE4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451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5ED1AA-F7CB-4C12-A0AE-956AB5E71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DC9EB-6D10-4C4A-88F1-AB6456494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A0C37-6458-4DDB-B4D2-94DF20842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89E9-87F8-49F9-8F13-3D18AB9A824F}" type="datetimeFigureOut">
              <a:rPr lang="nb-NO" smtClean="0"/>
              <a:t>06.05.2022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99592-EFC9-4F15-8074-41EF72EC4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23A3A-F8A6-45F3-B3EC-638A1CBE2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9E32-1CC1-41FD-A399-A4B1364FE4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374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FDBFD-C4A0-4D7D-9821-8CF68B2B8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43210-76A0-48CE-BF34-8B2906CF2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19AD8-4118-4EFB-AA3B-563333305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89E9-87F8-49F9-8F13-3D18AB9A824F}" type="datetimeFigureOut">
              <a:rPr lang="nb-NO" smtClean="0"/>
              <a:t>06.05.2022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A15A1-CBF2-4B3D-9E86-D0747FFCE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889E-8DF4-4C13-8DCD-382C31A5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9E32-1CC1-41FD-A399-A4B1364FE4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358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DA884-E702-49B8-9A5D-33F06BAD7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E22B7-9E35-45A1-BA60-935970374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13CCF-91A2-4662-9A8B-5709C6A1B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89E9-87F8-49F9-8F13-3D18AB9A824F}" type="datetimeFigureOut">
              <a:rPr lang="nb-NO" smtClean="0"/>
              <a:t>06.05.2022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BC242-122B-4680-9541-B763FA82D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82D03-D924-4328-AA09-C2436412A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9E32-1CC1-41FD-A399-A4B1364FE4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238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DFB38-E74A-4A66-9A87-458307E0F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FBD34-D238-4B32-83C4-9F01DF227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AFA3E-9816-4129-BB19-13F491D2B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99E73-DDD0-4CF7-B78D-698CD11F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89E9-87F8-49F9-8F13-3D18AB9A824F}" type="datetimeFigureOut">
              <a:rPr lang="nb-NO" smtClean="0"/>
              <a:t>06.05.2022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4F93F-2473-4237-B424-E361AFBA7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C2627-E8F6-4938-95D8-9D917B42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9E32-1CC1-41FD-A399-A4B1364FE4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0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9FCFD-6550-49B2-9CBC-E07515D7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79930-9316-4D50-AD05-73C87A163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DC6CC-B9AF-4C12-BD1B-7737BA599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B56D9-460C-4393-87EC-F4FFC8027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37EB64-77FF-469F-AA8F-BCE5107F84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79E5A9-B96F-4F45-B476-6AE4C5EF7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89E9-87F8-49F9-8F13-3D18AB9A824F}" type="datetimeFigureOut">
              <a:rPr lang="nb-NO" smtClean="0"/>
              <a:t>06.05.2022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63B964-CEFB-452A-AF0B-B1F2E6DB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6508B9-0695-43B5-9E5B-E2C357491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9E32-1CC1-41FD-A399-A4B1364FE4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734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6E5C0-C4B6-4F7B-BC54-517082EB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151747-0B25-4D8F-8884-89C1C0FB4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89E9-87F8-49F9-8F13-3D18AB9A824F}" type="datetimeFigureOut">
              <a:rPr lang="nb-NO" smtClean="0"/>
              <a:t>06.05.2022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75E12-66C7-4746-B16C-D9A86BFCC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6F199-2B7D-4A99-8DBF-515DC8180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9E32-1CC1-41FD-A399-A4B1364FE4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36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3C4315-59A6-4C28-803C-FB3469EE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89E9-87F8-49F9-8F13-3D18AB9A824F}" type="datetimeFigureOut">
              <a:rPr lang="nb-NO" smtClean="0"/>
              <a:t>06.05.2022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1A63E0-2D18-4E69-B894-76B9D7B33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2A106-2693-4C29-A28F-570E067D5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9E32-1CC1-41FD-A399-A4B1364FE4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247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9155D-584B-4B15-ABE3-ED8C29585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5371-7A1E-452F-818F-AD270C5C8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43195-8270-4FC6-9667-349E784A1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88A5D-D133-4A42-9A45-EF3B49190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89E9-87F8-49F9-8F13-3D18AB9A824F}" type="datetimeFigureOut">
              <a:rPr lang="nb-NO" smtClean="0"/>
              <a:t>06.05.2022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395E5-1DAE-47CE-B082-7D30E38B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B1393-0DE2-4ABF-AA95-B358DCA2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9E32-1CC1-41FD-A399-A4B1364FE4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53A8-34DF-4EA3-A25E-015F363A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E9FEB4-3413-48E9-B2BE-D184899902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4A61D-68C7-4CD4-90C9-D5E716FE4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5E09F-EE94-4A09-A423-6BF5013C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89E9-87F8-49F9-8F13-3D18AB9A824F}" type="datetimeFigureOut">
              <a:rPr lang="nb-NO" smtClean="0"/>
              <a:t>06.05.2022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05AF2-E667-4EC9-9241-13F838194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E3835-2796-49E6-AAE7-0992779E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9E32-1CC1-41FD-A399-A4B1364FE4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762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CEFF0A-8687-4FCD-B947-1031C834D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1F5F4-0278-4E84-A4F6-CBFE3673D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912DF-7216-4905-AEDD-622BBEF168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489E9-87F8-49F9-8F13-3D18AB9A824F}" type="datetimeFigureOut">
              <a:rPr lang="nb-NO" smtClean="0"/>
              <a:t>06.05.2022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8192A-2EA3-4E54-9E76-2B6A84DFD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D9904-D8A0-4958-A7A7-6E0D8F34B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C9E32-1CC1-41FD-A399-A4B1364FE4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400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2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9.wmf"/><Relationship Id="rId9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CF602-2851-4BDC-BAC0-45AF0A95C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On </a:t>
            </a:r>
            <a:r>
              <a:rPr lang="nb-NO" dirty="0" err="1"/>
              <a:t>perturbation</a:t>
            </a:r>
            <a:r>
              <a:rPr lang="nb-NO" dirty="0"/>
              <a:t> of </a:t>
            </a:r>
            <a:r>
              <a:rPr lang="nb-NO" dirty="0" err="1"/>
              <a:t>eikonal</a:t>
            </a:r>
            <a:r>
              <a:rPr lang="nb-NO" dirty="0"/>
              <a:t> </a:t>
            </a:r>
            <a:r>
              <a:rPr lang="nb-NO" dirty="0" err="1"/>
              <a:t>equation</a:t>
            </a:r>
            <a:r>
              <a:rPr lang="nb-NO" dirty="0"/>
              <a:t> in HTI media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E9778-8291-43A6-86D2-3709F13112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err="1"/>
              <a:t>Mengqi</a:t>
            </a:r>
            <a:r>
              <a:rPr lang="nb-NO" dirty="0"/>
              <a:t> Li and Alexey Stovas,</a:t>
            </a:r>
          </a:p>
          <a:p>
            <a:r>
              <a:rPr lang="nb-NO" dirty="0"/>
              <a:t>NTNU, Trondheim, Norway</a:t>
            </a:r>
          </a:p>
        </p:txBody>
      </p:sp>
    </p:spTree>
    <p:extLst>
      <p:ext uri="{BB962C8B-B14F-4D97-AF65-F5344CB8AC3E}">
        <p14:creationId xmlns:p14="http://schemas.microsoft.com/office/powerpoint/2010/main" val="637825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C928C-0067-4996-ADAA-3A8A9174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 </a:t>
            </a:r>
            <a:r>
              <a:rPr lang="nb-NO" dirty="0" err="1"/>
              <a:t>wave</a:t>
            </a:r>
            <a:r>
              <a:rPr lang="nb-NO" dirty="0"/>
              <a:t> </a:t>
            </a:r>
            <a:r>
              <a:rPr lang="nb-NO" dirty="0" err="1"/>
              <a:t>coefficients</a:t>
            </a:r>
            <a:endParaRPr lang="nb-NO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B9D08E0-2430-46A7-AD15-21716A9AD0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17" y="1996601"/>
            <a:ext cx="7030029" cy="35945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093B0B-8A8C-49F5-A2DF-56562401C2CE}"/>
              </a:ext>
            </a:extLst>
          </p:cNvPr>
          <p:cNvSpPr txBox="1"/>
          <p:nvPr/>
        </p:nvSpPr>
        <p:spPr>
          <a:xfrm>
            <a:off x="8668139" y="2425959"/>
            <a:ext cx="1695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1st order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1FBFF-49D1-4B4E-8E4B-607968D1FD2A}"/>
              </a:ext>
            </a:extLst>
          </p:cNvPr>
          <p:cNvSpPr txBox="1"/>
          <p:nvPr/>
        </p:nvSpPr>
        <p:spPr>
          <a:xfrm>
            <a:off x="8668139" y="4267200"/>
            <a:ext cx="1834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2nd order</a:t>
            </a:r>
          </a:p>
        </p:txBody>
      </p:sp>
    </p:spTree>
    <p:extLst>
      <p:ext uri="{BB962C8B-B14F-4D97-AF65-F5344CB8AC3E}">
        <p14:creationId xmlns:p14="http://schemas.microsoft.com/office/powerpoint/2010/main" val="1225369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691A0-F966-43CC-83A1-9CEAEEBA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SV </a:t>
            </a:r>
            <a:r>
              <a:rPr lang="nb-NO" dirty="0" err="1"/>
              <a:t>wave</a:t>
            </a:r>
            <a:r>
              <a:rPr lang="nb-NO" dirty="0"/>
              <a:t> </a:t>
            </a:r>
            <a:r>
              <a:rPr lang="nb-NO" dirty="0" err="1"/>
              <a:t>coefficients</a:t>
            </a:r>
            <a:endParaRPr lang="nb-NO" dirty="0"/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29D1E29A-0727-45D5-AE3C-8BDDC5B042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00" y="1998000"/>
            <a:ext cx="7014985" cy="3587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7591F8-4408-4765-B2FB-2F4DE717084A}"/>
              </a:ext>
            </a:extLst>
          </p:cNvPr>
          <p:cNvSpPr txBox="1"/>
          <p:nvPr/>
        </p:nvSpPr>
        <p:spPr>
          <a:xfrm>
            <a:off x="8668139" y="2425959"/>
            <a:ext cx="1695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1st order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E48CCD-6CB3-4E35-8DEB-FAA87B948C33}"/>
              </a:ext>
            </a:extLst>
          </p:cNvPr>
          <p:cNvSpPr txBox="1"/>
          <p:nvPr/>
        </p:nvSpPr>
        <p:spPr>
          <a:xfrm>
            <a:off x="8668139" y="4267200"/>
            <a:ext cx="1834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2nd order</a:t>
            </a:r>
          </a:p>
        </p:txBody>
      </p:sp>
    </p:spTree>
    <p:extLst>
      <p:ext uri="{BB962C8B-B14F-4D97-AF65-F5344CB8AC3E}">
        <p14:creationId xmlns:p14="http://schemas.microsoft.com/office/powerpoint/2010/main" val="1442000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060B2-6F63-4CA0-8A88-F1C413830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Traveltime </a:t>
            </a:r>
            <a:r>
              <a:rPr lang="nb-NO" dirty="0" err="1"/>
              <a:t>approximations</a:t>
            </a:r>
            <a:endParaRPr lang="nb-NO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A7A7325-9994-4DEA-AF05-834BCBC124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787253"/>
              </p:ext>
            </p:extLst>
          </p:nvPr>
        </p:nvGraphicFramePr>
        <p:xfrm>
          <a:off x="1070138" y="2008576"/>
          <a:ext cx="4851360" cy="6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3" imgW="2425680" imgH="330120" progId="Equation.DSMT4">
                  <p:embed/>
                </p:oleObj>
              </mc:Choice>
              <mc:Fallback>
                <p:oleObj name="Equation" r:id="rId3" imgW="2425680" imgH="3301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C998680-95AD-4CA3-8480-4A576681FE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0138" y="2008576"/>
                        <a:ext cx="4851360" cy="6602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ED16201-0326-4B5F-B938-4133E99295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619556"/>
              </p:ext>
            </p:extLst>
          </p:nvPr>
        </p:nvGraphicFramePr>
        <p:xfrm>
          <a:off x="6951209" y="2008576"/>
          <a:ext cx="3759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5" imgW="1879560" imgH="228600" progId="Equation.DSMT4">
                  <p:embed/>
                </p:oleObj>
              </mc:Choice>
              <mc:Fallback>
                <p:oleObj name="Equation" r:id="rId5" imgW="187956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56CB937-FE53-4FB7-8377-6574B38AC2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1209" y="2008576"/>
                        <a:ext cx="3759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41DBCE1-EB48-46FF-9EF0-A81FD7B0F676}"/>
              </a:ext>
            </a:extLst>
          </p:cNvPr>
          <p:cNvSpPr txBox="1"/>
          <p:nvPr/>
        </p:nvSpPr>
        <p:spPr>
          <a:xfrm>
            <a:off x="4223006" y="2783664"/>
            <a:ext cx="3085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Shanks </a:t>
            </a:r>
            <a:r>
              <a:rPr lang="nb-NO" sz="3200" dirty="0" err="1"/>
              <a:t>transform</a:t>
            </a:r>
            <a:endParaRPr lang="nb-NO" sz="3200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4C6E965-FE7F-4A2A-83CB-C33E72D4BE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028667"/>
              </p:ext>
            </p:extLst>
          </p:nvPr>
        </p:nvGraphicFramePr>
        <p:xfrm>
          <a:off x="4625910" y="3368439"/>
          <a:ext cx="1981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7" imgW="990360" imgH="419040" progId="Equation.DSMT4">
                  <p:embed/>
                </p:oleObj>
              </mc:Choice>
              <mc:Fallback>
                <p:oleObj name="Equation" r:id="rId7" imgW="990360" imgH="419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A7A7325-9994-4DEA-AF05-834BCBC124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910" y="3368439"/>
                        <a:ext cx="1981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D7647A3-B1F4-4E65-B8E5-D5DB6EDBEA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498159"/>
              </p:ext>
            </p:extLst>
          </p:nvPr>
        </p:nvGraphicFramePr>
        <p:xfrm>
          <a:off x="657906" y="4791414"/>
          <a:ext cx="45974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9" imgW="2298600" imgH="901440" progId="Equation.DSMT4">
                  <p:embed/>
                </p:oleObj>
              </mc:Choice>
              <mc:Fallback>
                <p:oleObj name="Equation" r:id="rId9" imgW="2298600" imgH="901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A7A7325-9994-4DEA-AF05-834BCBC124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906" y="4791414"/>
                        <a:ext cx="4597400" cy="180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84A0B39-9885-4CC8-B5AD-39950FE6F9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560069"/>
              </p:ext>
            </p:extLst>
          </p:nvPr>
        </p:nvGraphicFramePr>
        <p:xfrm>
          <a:off x="7623110" y="4994275"/>
          <a:ext cx="35052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11" imgW="1752480" imgH="698400" progId="Equation.DSMT4">
                  <p:embed/>
                </p:oleObj>
              </mc:Choice>
              <mc:Fallback>
                <p:oleObj name="Equation" r:id="rId11" imgW="1752480" imgH="698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D7647A3-B1F4-4E65-B8E5-D5DB6EDBEA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3110" y="4994275"/>
                        <a:ext cx="3505200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88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733A6-6DA3-4564-B17A-0C446925C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Accuracy</a:t>
            </a:r>
            <a:r>
              <a:rPr lang="nb-NO" dirty="0"/>
              <a:t> (P </a:t>
            </a:r>
            <a:r>
              <a:rPr lang="nb-NO" dirty="0" err="1"/>
              <a:t>wave</a:t>
            </a:r>
            <a:r>
              <a:rPr lang="nb-NO" dirty="0"/>
              <a:t>)</a:t>
            </a:r>
          </a:p>
        </p:txBody>
      </p:sp>
      <p:pic>
        <p:nvPicPr>
          <p:cNvPr id="4" name="图片 13">
            <a:extLst>
              <a:ext uri="{FF2B5EF4-FFF2-40B4-BE49-F238E27FC236}">
                <a16:creationId xmlns:a16="http://schemas.microsoft.com/office/drawing/2014/main" id="{9596B545-62CA-4E58-8FB3-6D7A0EA141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95" y="1825942"/>
            <a:ext cx="7393930" cy="1850708"/>
          </a:xfrm>
          <a:prstGeom prst="rect">
            <a:avLst/>
          </a:prstGeom>
        </p:spPr>
      </p:pic>
      <p:pic>
        <p:nvPicPr>
          <p:cNvPr id="5" name="图片 15">
            <a:extLst>
              <a:ext uri="{FF2B5EF4-FFF2-40B4-BE49-F238E27FC236}">
                <a16:creationId xmlns:a16="http://schemas.microsoft.com/office/drawing/2014/main" id="{6FFA04D0-642E-42E0-8043-4D165D2050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95" y="4338002"/>
            <a:ext cx="7384195" cy="1774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623025-D96B-4946-9B6E-032F63D16261}"/>
              </a:ext>
            </a:extLst>
          </p:cNvPr>
          <p:cNvSpPr txBox="1"/>
          <p:nvPr/>
        </p:nvSpPr>
        <p:spPr>
          <a:xfrm>
            <a:off x="8836090" y="2351314"/>
            <a:ext cx="3258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/>
              <a:t>Isotropic</a:t>
            </a:r>
            <a:r>
              <a:rPr lang="nb-NO" sz="2800" dirty="0"/>
              <a:t> </a:t>
            </a:r>
            <a:r>
              <a:rPr lang="nb-NO" sz="2800" dirty="0" err="1"/>
              <a:t>background</a:t>
            </a:r>
            <a:endParaRPr lang="nb-NO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8A83A-F833-4C3F-836D-23B4127618AF}"/>
              </a:ext>
            </a:extLst>
          </p:cNvPr>
          <p:cNvSpPr txBox="1"/>
          <p:nvPr/>
        </p:nvSpPr>
        <p:spPr>
          <a:xfrm>
            <a:off x="8836090" y="4808375"/>
            <a:ext cx="2948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/>
              <a:t>Elliptic</a:t>
            </a:r>
            <a:r>
              <a:rPr lang="nb-NO" sz="2800" dirty="0"/>
              <a:t> </a:t>
            </a:r>
            <a:r>
              <a:rPr lang="nb-NO" sz="2800" dirty="0" err="1"/>
              <a:t>background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973903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DB431-8094-4088-95F1-AA07334B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Accuracy</a:t>
            </a:r>
            <a:r>
              <a:rPr lang="nb-NO" dirty="0"/>
              <a:t> (SV </a:t>
            </a:r>
            <a:r>
              <a:rPr lang="nb-NO" dirty="0" err="1"/>
              <a:t>wave</a:t>
            </a:r>
            <a:r>
              <a:rPr lang="nb-NO" dirty="0"/>
              <a:t>)</a:t>
            </a:r>
          </a:p>
        </p:txBody>
      </p:sp>
      <p:pic>
        <p:nvPicPr>
          <p:cNvPr id="4" name="图片 16">
            <a:extLst>
              <a:ext uri="{FF2B5EF4-FFF2-40B4-BE49-F238E27FC236}">
                <a16:creationId xmlns:a16="http://schemas.microsoft.com/office/drawing/2014/main" id="{0F1E0E29-98BC-4A55-BB97-D26D4D5F95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0" y="1825200"/>
            <a:ext cx="7384195" cy="181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71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23FEA-8012-4EDC-93BC-5F78488B7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Conclusions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EC8D8-5991-489B-AAA0-3BCF0253C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apply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perturbation</a:t>
            </a:r>
            <a:r>
              <a:rPr lang="nb-NO" dirty="0"/>
              <a:t> </a:t>
            </a:r>
            <a:r>
              <a:rPr lang="nb-NO" dirty="0" err="1"/>
              <a:t>method</a:t>
            </a:r>
            <a:r>
              <a:rPr lang="nb-NO" dirty="0"/>
              <a:t> for </a:t>
            </a:r>
            <a:r>
              <a:rPr lang="nb-NO" dirty="0" err="1"/>
              <a:t>eikonal</a:t>
            </a:r>
            <a:r>
              <a:rPr lang="nb-NO" dirty="0"/>
              <a:t> </a:t>
            </a:r>
            <a:r>
              <a:rPr lang="nb-NO" dirty="0" err="1"/>
              <a:t>equation</a:t>
            </a:r>
            <a:r>
              <a:rPr lang="nb-NO" dirty="0"/>
              <a:t> in HTI media </a:t>
            </a:r>
            <a:r>
              <a:rPr lang="nb-NO" dirty="0" err="1"/>
              <a:t>defined</a:t>
            </a:r>
            <a:r>
              <a:rPr lang="nb-NO" dirty="0"/>
              <a:t> by a single </a:t>
            </a:r>
            <a:r>
              <a:rPr lang="nb-NO" dirty="0" err="1"/>
              <a:t>vertical</a:t>
            </a:r>
            <a:r>
              <a:rPr lang="nb-NO" dirty="0"/>
              <a:t> </a:t>
            </a:r>
            <a:r>
              <a:rPr lang="nb-NO" dirty="0" err="1"/>
              <a:t>fracture</a:t>
            </a:r>
            <a:r>
              <a:rPr lang="nb-NO" dirty="0"/>
              <a:t> </a:t>
            </a:r>
            <a:r>
              <a:rPr lang="nb-NO" dirty="0" err="1"/>
              <a:t>set</a:t>
            </a:r>
            <a:r>
              <a:rPr lang="nb-NO" dirty="0"/>
              <a:t> </a:t>
            </a:r>
            <a:r>
              <a:rPr lang="nb-NO" dirty="0" err="1"/>
              <a:t>embedded</a:t>
            </a:r>
            <a:r>
              <a:rPr lang="nb-NO" dirty="0"/>
              <a:t> </a:t>
            </a:r>
            <a:r>
              <a:rPr lang="nb-NO" dirty="0" err="1"/>
              <a:t>into</a:t>
            </a:r>
            <a:r>
              <a:rPr lang="nb-NO" dirty="0"/>
              <a:t> </a:t>
            </a:r>
            <a:r>
              <a:rPr lang="nb-NO" dirty="0" err="1"/>
              <a:t>isotropic</a:t>
            </a:r>
            <a:r>
              <a:rPr lang="nb-NO" dirty="0"/>
              <a:t> </a:t>
            </a:r>
            <a:r>
              <a:rPr lang="nb-NO" dirty="0" err="1"/>
              <a:t>background</a:t>
            </a:r>
            <a:r>
              <a:rPr lang="nb-NO" dirty="0"/>
              <a:t>.</a:t>
            </a:r>
          </a:p>
          <a:p>
            <a:r>
              <a:rPr lang="nb-NO" dirty="0"/>
              <a:t>The </a:t>
            </a:r>
            <a:r>
              <a:rPr lang="nb-NO" dirty="0" err="1"/>
              <a:t>solution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be used in </a:t>
            </a:r>
            <a:r>
              <a:rPr lang="nb-NO" dirty="0" err="1"/>
              <a:t>modelling</a:t>
            </a:r>
            <a:r>
              <a:rPr lang="nb-NO" dirty="0"/>
              <a:t> of traveltimes of P, SV and SH </a:t>
            </a:r>
            <a:r>
              <a:rPr lang="nb-NO" dirty="0" err="1"/>
              <a:t>waves</a:t>
            </a:r>
            <a:r>
              <a:rPr lang="nb-NO" dirty="0"/>
              <a:t>.</a:t>
            </a:r>
          </a:p>
          <a:p>
            <a:r>
              <a:rPr lang="nb-NO" dirty="0"/>
              <a:t>For a </a:t>
            </a:r>
            <a:r>
              <a:rPr lang="nb-NO" dirty="0" err="1"/>
              <a:t>homegeneous</a:t>
            </a:r>
            <a:r>
              <a:rPr lang="nb-NO" dirty="0"/>
              <a:t> (or </a:t>
            </a:r>
            <a:r>
              <a:rPr lang="nb-NO" dirty="0" err="1"/>
              <a:t>effectively</a:t>
            </a:r>
            <a:r>
              <a:rPr lang="nb-NO" dirty="0"/>
              <a:t> </a:t>
            </a:r>
            <a:r>
              <a:rPr lang="nb-NO" dirty="0" err="1"/>
              <a:t>homogeneous</a:t>
            </a:r>
            <a:r>
              <a:rPr lang="nb-NO" dirty="0"/>
              <a:t>) HTI </a:t>
            </a:r>
            <a:r>
              <a:rPr lang="nb-NO" dirty="0" err="1"/>
              <a:t>model</a:t>
            </a:r>
            <a:r>
              <a:rPr lang="nb-NO" dirty="0"/>
              <a:t>,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derived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perturbation-based</a:t>
            </a:r>
            <a:r>
              <a:rPr lang="nb-NO" dirty="0"/>
              <a:t> traveltime </a:t>
            </a:r>
            <a:r>
              <a:rPr lang="nb-NO" dirty="0" err="1"/>
              <a:t>approximations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high</a:t>
            </a:r>
            <a:r>
              <a:rPr lang="nb-NO" dirty="0"/>
              <a:t> </a:t>
            </a:r>
            <a:r>
              <a:rPr lang="nb-NO" dirty="0" err="1"/>
              <a:t>accuracy</a:t>
            </a:r>
            <a:r>
              <a:rPr lang="nb-NO" dirty="0"/>
              <a:t> </a:t>
            </a:r>
            <a:r>
              <a:rPr lang="nb-NO" dirty="0" err="1"/>
              <a:t>suitable</a:t>
            </a:r>
            <a:r>
              <a:rPr lang="nb-NO" dirty="0"/>
              <a:t> for </a:t>
            </a:r>
            <a:r>
              <a:rPr lang="nb-NO" dirty="0" err="1"/>
              <a:t>inversion</a:t>
            </a:r>
            <a:r>
              <a:rPr lang="nb-NO" dirty="0"/>
              <a:t> </a:t>
            </a:r>
            <a:r>
              <a:rPr lang="nb-NO" dirty="0" err="1"/>
              <a:t>into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fracture</a:t>
            </a:r>
            <a:r>
              <a:rPr lang="nb-NO" dirty="0"/>
              <a:t> </a:t>
            </a:r>
            <a:r>
              <a:rPr lang="nb-NO" dirty="0" err="1"/>
              <a:t>properties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4550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9D4CE-CD9D-4CAE-9BCB-504CA7E0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Acknowledgements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5306-EE66-4508-A51C-2B6571762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GAMES </a:t>
            </a:r>
            <a:r>
              <a:rPr lang="nb-NO" dirty="0" err="1"/>
              <a:t>project</a:t>
            </a:r>
            <a:r>
              <a:rPr lang="nb-NO" dirty="0"/>
              <a:t> at NTNU</a:t>
            </a:r>
          </a:p>
        </p:txBody>
      </p:sp>
    </p:spTree>
    <p:extLst>
      <p:ext uri="{BB962C8B-B14F-4D97-AF65-F5344CB8AC3E}">
        <p14:creationId xmlns:p14="http://schemas.microsoft.com/office/powerpoint/2010/main" val="213218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AB9AD-5EDD-4E55-9DF0-AB710DAFF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18B4A-B0B0-4C7D-9CAA-D816C61D7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Perturbation</a:t>
            </a:r>
            <a:r>
              <a:rPr lang="nb-NO" dirty="0"/>
              <a:t> of </a:t>
            </a:r>
            <a:r>
              <a:rPr lang="nb-NO" dirty="0" err="1"/>
              <a:t>eikonal</a:t>
            </a:r>
            <a:r>
              <a:rPr lang="nb-NO" dirty="0"/>
              <a:t> </a:t>
            </a:r>
            <a:r>
              <a:rPr lang="nb-NO" dirty="0" err="1"/>
              <a:t>equation</a:t>
            </a:r>
            <a:r>
              <a:rPr lang="nb-NO" dirty="0"/>
              <a:t> in </a:t>
            </a:r>
            <a:r>
              <a:rPr lang="nb-NO" dirty="0" err="1"/>
              <a:t>anisotropic</a:t>
            </a:r>
            <a:r>
              <a:rPr lang="nb-NO" dirty="0"/>
              <a:t> media</a:t>
            </a:r>
          </a:p>
          <a:p>
            <a:r>
              <a:rPr lang="nb-NO" dirty="0" err="1"/>
              <a:t>Vertical</a:t>
            </a:r>
            <a:r>
              <a:rPr lang="nb-NO" dirty="0"/>
              <a:t> </a:t>
            </a:r>
            <a:r>
              <a:rPr lang="nb-NO" dirty="0" err="1"/>
              <a:t>fracture</a:t>
            </a:r>
            <a:r>
              <a:rPr lang="nb-NO" dirty="0"/>
              <a:t> </a:t>
            </a:r>
            <a:r>
              <a:rPr lang="nb-NO" dirty="0" err="1"/>
              <a:t>set</a:t>
            </a:r>
            <a:r>
              <a:rPr lang="nb-NO" dirty="0"/>
              <a:t> in a </a:t>
            </a:r>
            <a:r>
              <a:rPr lang="nb-NO" dirty="0" err="1"/>
              <a:t>homogeneous</a:t>
            </a:r>
            <a:r>
              <a:rPr lang="nb-NO" dirty="0"/>
              <a:t> </a:t>
            </a:r>
            <a:r>
              <a:rPr lang="nb-NO" dirty="0" err="1"/>
              <a:t>background</a:t>
            </a:r>
            <a:r>
              <a:rPr lang="nb-NO" dirty="0"/>
              <a:t> = HTI </a:t>
            </a:r>
            <a:r>
              <a:rPr lang="nb-NO" dirty="0" err="1"/>
              <a:t>model</a:t>
            </a:r>
            <a:endParaRPr lang="nb-NO" dirty="0"/>
          </a:p>
          <a:p>
            <a:r>
              <a:rPr lang="nb-NO" dirty="0" err="1"/>
              <a:t>Perturbation</a:t>
            </a:r>
            <a:r>
              <a:rPr lang="nb-NO" dirty="0"/>
              <a:t> setting</a:t>
            </a:r>
          </a:p>
          <a:p>
            <a:r>
              <a:rPr lang="nb-NO" dirty="0" err="1"/>
              <a:t>Perturbation</a:t>
            </a:r>
            <a:r>
              <a:rPr lang="nb-NO" dirty="0"/>
              <a:t> </a:t>
            </a:r>
            <a:r>
              <a:rPr lang="nb-NO" dirty="0" err="1"/>
              <a:t>coefficients</a:t>
            </a:r>
            <a:endParaRPr lang="nb-NO" dirty="0"/>
          </a:p>
          <a:p>
            <a:r>
              <a:rPr lang="nb-NO" dirty="0" err="1"/>
              <a:t>Elliptical</a:t>
            </a:r>
            <a:r>
              <a:rPr lang="nb-NO" dirty="0"/>
              <a:t> </a:t>
            </a:r>
            <a:r>
              <a:rPr lang="nb-NO" dirty="0" err="1"/>
              <a:t>background</a:t>
            </a:r>
            <a:endParaRPr lang="nb-NO" dirty="0"/>
          </a:p>
          <a:p>
            <a:r>
              <a:rPr lang="nb-NO" dirty="0"/>
              <a:t>A </a:t>
            </a:r>
            <a:r>
              <a:rPr lang="nb-NO" dirty="0" err="1"/>
              <a:t>homogeneous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test</a:t>
            </a:r>
          </a:p>
          <a:p>
            <a:r>
              <a:rPr lang="nb-NO" dirty="0" err="1"/>
              <a:t>Conclusions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209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580FD-1ABA-4F68-AA67-39B44DC2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Perturbation</a:t>
            </a:r>
            <a:r>
              <a:rPr lang="nb-NO" dirty="0"/>
              <a:t> of </a:t>
            </a:r>
            <a:r>
              <a:rPr lang="nb-NO" dirty="0" err="1"/>
              <a:t>eikonal</a:t>
            </a:r>
            <a:r>
              <a:rPr lang="nb-NO" dirty="0"/>
              <a:t> </a:t>
            </a:r>
            <a:r>
              <a:rPr lang="nb-NO" dirty="0" err="1"/>
              <a:t>equation</a:t>
            </a:r>
            <a:r>
              <a:rPr lang="nb-NO" dirty="0"/>
              <a:t> in </a:t>
            </a:r>
            <a:r>
              <a:rPr lang="nb-NO" dirty="0" err="1"/>
              <a:t>anisotropic</a:t>
            </a:r>
            <a:r>
              <a:rPr lang="nb-NO" dirty="0"/>
              <a:t> media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D45E0EB-5A0A-4038-A1A5-DBA9736A44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135605"/>
              </p:ext>
            </p:extLst>
          </p:nvPr>
        </p:nvGraphicFramePr>
        <p:xfrm>
          <a:off x="1340725" y="2204519"/>
          <a:ext cx="4851360" cy="6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2425680" imgH="330120" progId="Equation.DSMT4">
                  <p:embed/>
                </p:oleObj>
              </mc:Choice>
              <mc:Fallback>
                <p:oleObj name="Equation" r:id="rId3" imgW="2425680" imgH="3301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0725" y="2204519"/>
                        <a:ext cx="4851360" cy="6602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1EE8546-3841-4AFD-8001-10E45E5A8B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987896"/>
              </p:ext>
            </p:extLst>
          </p:nvPr>
        </p:nvGraphicFramePr>
        <p:xfrm>
          <a:off x="999251" y="3246276"/>
          <a:ext cx="69088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3454200" imgH="672840" progId="Equation.DSMT4">
                  <p:embed/>
                </p:oleObj>
              </mc:Choice>
              <mc:Fallback>
                <p:oleObj name="Equation" r:id="rId5" imgW="3454200" imgH="672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D45E0EB-5A0A-4038-A1A5-DBA9736A44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251" y="3246276"/>
                        <a:ext cx="6908800" cy="134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1E336A3-E46F-4A44-84FD-565CE71FBCF3}"/>
              </a:ext>
            </a:extLst>
          </p:cNvPr>
          <p:cNvSpPr txBox="1"/>
          <p:nvPr/>
        </p:nvSpPr>
        <p:spPr>
          <a:xfrm>
            <a:off x="5915608" y="5597506"/>
            <a:ext cx="6138027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/>
              <a:t>VTI </a:t>
            </a:r>
            <a:r>
              <a:rPr lang="nb-NO" dirty="0" err="1"/>
              <a:t>model</a:t>
            </a:r>
            <a:r>
              <a:rPr lang="nb-NO" dirty="0"/>
              <a:t> (Alkhalifah, 2002)</a:t>
            </a:r>
          </a:p>
          <a:p>
            <a:r>
              <a:rPr lang="nb-NO" dirty="0"/>
              <a:t>TTI </a:t>
            </a:r>
            <a:r>
              <a:rPr lang="nb-NO" dirty="0" err="1"/>
              <a:t>model</a:t>
            </a:r>
            <a:r>
              <a:rPr lang="nb-NO" dirty="0"/>
              <a:t> (Alkhalifah, 2011; Stovas and </a:t>
            </a:r>
            <a:r>
              <a:rPr lang="nb-NO" dirty="0" err="1"/>
              <a:t>Alkhaliah</a:t>
            </a:r>
            <a:r>
              <a:rPr lang="nb-NO" dirty="0"/>
              <a:t>, 2012)</a:t>
            </a:r>
          </a:p>
          <a:p>
            <a:r>
              <a:rPr lang="nb-NO" dirty="0"/>
              <a:t>ORT </a:t>
            </a:r>
            <a:r>
              <a:rPr lang="nb-NO" dirty="0" err="1"/>
              <a:t>model</a:t>
            </a:r>
            <a:r>
              <a:rPr lang="nb-NO" dirty="0"/>
              <a:t> (Stovas et al. 2016; </a:t>
            </a:r>
            <a:r>
              <a:rPr lang="nb-NO" dirty="0" err="1"/>
              <a:t>Masmoudi</a:t>
            </a:r>
            <a:r>
              <a:rPr lang="nb-NO" dirty="0"/>
              <a:t> and Alkhalifah, 2016)</a:t>
            </a:r>
          </a:p>
        </p:txBody>
      </p:sp>
    </p:spTree>
    <p:extLst>
      <p:ext uri="{BB962C8B-B14F-4D97-AF65-F5344CB8AC3E}">
        <p14:creationId xmlns:p14="http://schemas.microsoft.com/office/powerpoint/2010/main" val="176836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D9D13-B892-4A5F-B797-8EE596648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HTI </a:t>
            </a:r>
            <a:r>
              <a:rPr lang="nb-NO" dirty="0" err="1"/>
              <a:t>model</a:t>
            </a:r>
            <a:endParaRPr lang="nb-NO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20F57FF-B982-495D-B64F-AEA9AC241E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411877"/>
              </p:ext>
            </p:extLst>
          </p:nvPr>
        </p:nvGraphicFramePr>
        <p:xfrm>
          <a:off x="241461" y="1823779"/>
          <a:ext cx="9182457" cy="268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6642000" imgH="1942920" progId="Equation.DSMT4">
                  <p:embed/>
                </p:oleObj>
              </mc:Choice>
              <mc:Fallback>
                <p:oleObj name="Equation" r:id="rId3" imgW="6642000" imgH="19429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D45E0EB-5A0A-4038-A1A5-DBA9736A44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61" y="1823779"/>
                        <a:ext cx="9182457" cy="26862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35E201F-086E-4D19-B8A8-ACD8BFBE80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622120"/>
              </p:ext>
            </p:extLst>
          </p:nvPr>
        </p:nvGraphicFramePr>
        <p:xfrm>
          <a:off x="1445660" y="5072296"/>
          <a:ext cx="6578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5" imgW="3288960" imgH="203040" progId="Equation.DSMT4">
                  <p:embed/>
                </p:oleObj>
              </mc:Choice>
              <mc:Fallback>
                <p:oleObj name="Equation" r:id="rId5" imgW="328896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1EE8546-3841-4AFD-8001-10E45E5A8B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660" y="5072296"/>
                        <a:ext cx="6578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33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05F1B-99D2-467B-ABD0-F4C75D3A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Christoffel</a:t>
            </a:r>
            <a:r>
              <a:rPr lang="nb-NO" dirty="0"/>
              <a:t> </a:t>
            </a:r>
            <a:r>
              <a:rPr lang="nb-NO" dirty="0" err="1"/>
              <a:t>equation</a:t>
            </a:r>
            <a:r>
              <a:rPr lang="nb-NO" dirty="0"/>
              <a:t> for HTI </a:t>
            </a:r>
            <a:r>
              <a:rPr lang="nb-NO" dirty="0" err="1"/>
              <a:t>model</a:t>
            </a:r>
            <a:endParaRPr lang="nb-NO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CC0B850-DF2D-49DA-92EF-7D3B0986D2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794163"/>
              </p:ext>
            </p:extLst>
          </p:nvPr>
        </p:nvGraphicFramePr>
        <p:xfrm>
          <a:off x="3343307" y="1926350"/>
          <a:ext cx="187920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3" imgW="939600" imgH="203040" progId="Equation.DSMT4">
                  <p:embed/>
                </p:oleObj>
              </mc:Choice>
              <mc:Fallback>
                <p:oleObj name="Equation" r:id="rId3" imgW="93960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20F57FF-B982-495D-B64F-AEA9AC241E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307" y="1926350"/>
                        <a:ext cx="1879200" cy="406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DA8A88F-40D4-4C36-9998-0A4500F326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973127"/>
              </p:ext>
            </p:extLst>
          </p:nvPr>
        </p:nvGraphicFramePr>
        <p:xfrm>
          <a:off x="2682707" y="3106576"/>
          <a:ext cx="3200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5" imgW="1600200" imgH="406080" progId="Equation.DSMT4">
                  <p:embed/>
                </p:oleObj>
              </mc:Choice>
              <mc:Fallback>
                <p:oleObj name="Equation" r:id="rId5" imgW="1600200" imgH="4060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CC0B850-DF2D-49DA-92EF-7D3B0986D2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707" y="3106576"/>
                        <a:ext cx="3200400" cy="81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4478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A9D4D-FDD6-4A86-9511-BA2F42DD5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Trial series 1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42ADEC5-76E3-468E-8F64-E762E80486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702136"/>
              </p:ext>
            </p:extLst>
          </p:nvPr>
        </p:nvGraphicFramePr>
        <p:xfrm>
          <a:off x="2560541" y="3175390"/>
          <a:ext cx="208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3" imgW="1041120" imgH="203040" progId="Equation.DSMT4">
                  <p:embed/>
                </p:oleObj>
              </mc:Choice>
              <mc:Fallback>
                <p:oleObj name="Equation" r:id="rId3" imgW="104112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DA8A88F-40D4-4C36-9998-0A4500F326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541" y="3175390"/>
                        <a:ext cx="2082800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C998680-95AD-4CA3-8480-4A576681FE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471084"/>
              </p:ext>
            </p:extLst>
          </p:nvPr>
        </p:nvGraphicFramePr>
        <p:xfrm>
          <a:off x="1340725" y="2204519"/>
          <a:ext cx="4851360" cy="6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5" imgW="2425680" imgH="330120" progId="Equation.DSMT4">
                  <p:embed/>
                </p:oleObj>
              </mc:Choice>
              <mc:Fallback>
                <p:oleObj name="Equation" r:id="rId5" imgW="2425680" imgH="3301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D45E0EB-5A0A-4038-A1A5-DBA9736A44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0725" y="2204519"/>
                        <a:ext cx="4851360" cy="6602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508DBB7-F34C-462F-8469-B51F1432F4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577824"/>
              </p:ext>
            </p:extLst>
          </p:nvPr>
        </p:nvGraphicFramePr>
        <p:xfrm>
          <a:off x="1611503" y="4830698"/>
          <a:ext cx="3682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7" imgW="1841400" imgH="457200" progId="Equation.DSMT4">
                  <p:embed/>
                </p:oleObj>
              </mc:Choice>
              <mc:Fallback>
                <p:oleObj name="Equation" r:id="rId7" imgW="1841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11503" y="4830698"/>
                        <a:ext cx="36828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5B87C2D-9192-48DD-8C02-D54938FE6CEA}"/>
              </a:ext>
            </a:extLst>
          </p:cNvPr>
          <p:cNvSpPr txBox="1"/>
          <p:nvPr/>
        </p:nvSpPr>
        <p:spPr>
          <a:xfrm>
            <a:off x="1240967" y="3993242"/>
            <a:ext cx="4848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i="1" dirty="0" err="1"/>
              <a:t>Eikonal</a:t>
            </a:r>
            <a:r>
              <a:rPr lang="nb-NO" sz="2800" i="1" dirty="0"/>
              <a:t> for </a:t>
            </a:r>
            <a:r>
              <a:rPr lang="nb-NO" sz="2800" i="1" dirty="0" err="1"/>
              <a:t>isotropic</a:t>
            </a:r>
            <a:r>
              <a:rPr lang="nb-NO" sz="2800" i="1" dirty="0"/>
              <a:t> </a:t>
            </a:r>
            <a:r>
              <a:rPr lang="nb-NO" sz="2800" i="1" dirty="0" err="1"/>
              <a:t>background</a:t>
            </a:r>
            <a:endParaRPr lang="nb-NO" sz="2800" i="1" dirty="0"/>
          </a:p>
        </p:txBody>
      </p:sp>
    </p:spTree>
    <p:extLst>
      <p:ext uri="{BB962C8B-B14F-4D97-AF65-F5344CB8AC3E}">
        <p14:creationId xmlns:p14="http://schemas.microsoft.com/office/powerpoint/2010/main" val="302918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A9D4D-FDD6-4A86-9511-BA2F42DD5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Trial series 2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508DBB7-F34C-462F-8469-B51F1432F4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610363"/>
              </p:ext>
            </p:extLst>
          </p:nvPr>
        </p:nvGraphicFramePr>
        <p:xfrm>
          <a:off x="1136975" y="3916298"/>
          <a:ext cx="4470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3" imgW="2234880" imgH="457200" progId="Equation.DSMT4">
                  <p:embed/>
                </p:oleObj>
              </mc:Choice>
              <mc:Fallback>
                <p:oleObj name="Equation" r:id="rId3" imgW="2234880" imgH="457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508DBB7-F34C-462F-8469-B51F1432F4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6975" y="3916298"/>
                        <a:ext cx="44704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5B87C2D-9192-48DD-8C02-D54938FE6CEA}"/>
              </a:ext>
            </a:extLst>
          </p:cNvPr>
          <p:cNvSpPr txBox="1"/>
          <p:nvPr/>
        </p:nvSpPr>
        <p:spPr>
          <a:xfrm>
            <a:off x="507673" y="2999083"/>
            <a:ext cx="5890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i="1" dirty="0" err="1"/>
              <a:t>Eikonal</a:t>
            </a:r>
            <a:r>
              <a:rPr lang="nb-NO" sz="2800" i="1" dirty="0"/>
              <a:t> for </a:t>
            </a:r>
            <a:r>
              <a:rPr lang="nb-NO" sz="2800" i="1" dirty="0" err="1"/>
              <a:t>elliptic</a:t>
            </a:r>
            <a:r>
              <a:rPr lang="nb-NO" sz="2800" i="1" dirty="0"/>
              <a:t> </a:t>
            </a:r>
            <a:r>
              <a:rPr lang="nb-NO" sz="2800" i="1" dirty="0" err="1"/>
              <a:t>background</a:t>
            </a:r>
            <a:r>
              <a:rPr lang="nb-NO" sz="2800" i="1" dirty="0"/>
              <a:t> (P </a:t>
            </a:r>
            <a:r>
              <a:rPr lang="nb-NO" sz="2800" i="1" dirty="0" err="1"/>
              <a:t>wave</a:t>
            </a:r>
            <a:r>
              <a:rPr lang="nb-NO" sz="2800" i="1" dirty="0"/>
              <a:t>)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56CB937-FE53-4FB7-8377-6574B38AC2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275978"/>
              </p:ext>
            </p:extLst>
          </p:nvPr>
        </p:nvGraphicFramePr>
        <p:xfrm>
          <a:off x="1380834" y="1933414"/>
          <a:ext cx="3759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5" imgW="1879560" imgH="228600" progId="Equation.DSMT4">
                  <p:embed/>
                </p:oleObj>
              </mc:Choice>
              <mc:Fallback>
                <p:oleObj name="Equation" r:id="rId5" imgW="187956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56CB937-FE53-4FB7-8377-6574B38AC2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834" y="1933414"/>
                        <a:ext cx="3759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DBE6DA8-FF14-4075-86E4-6E2DEFF557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917202"/>
              </p:ext>
            </p:extLst>
          </p:nvPr>
        </p:nvGraphicFramePr>
        <p:xfrm>
          <a:off x="7049699" y="2780911"/>
          <a:ext cx="4724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7" imgW="2361960" imgH="469800" progId="Equation.DSMT4">
                  <p:embed/>
                </p:oleObj>
              </mc:Choice>
              <mc:Fallback>
                <p:oleObj name="Equation" r:id="rId7" imgW="2361960" imgH="469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56CB937-FE53-4FB7-8377-6574B38AC2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9699" y="2780911"/>
                        <a:ext cx="47244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">
            <a:extLst>
              <a:ext uri="{FF2B5EF4-FFF2-40B4-BE49-F238E27FC236}">
                <a16:creationId xmlns:a16="http://schemas.microsoft.com/office/drawing/2014/main" id="{968D79CF-3BF2-40F0-BF43-C9A097A47E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565" y="4077089"/>
            <a:ext cx="301879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30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350DF-7285-4125-817F-18D53B9A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First- and second-order </a:t>
            </a:r>
            <a:r>
              <a:rPr lang="nb-NO" dirty="0" err="1"/>
              <a:t>coefficients</a:t>
            </a:r>
            <a:endParaRPr lang="nb-NO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8E9261B-81F2-42DB-B823-AEA8726237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689864"/>
              </p:ext>
            </p:extLst>
          </p:nvPr>
        </p:nvGraphicFramePr>
        <p:xfrm>
          <a:off x="1422887" y="2028987"/>
          <a:ext cx="721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3" imgW="3606480" imgH="431640" progId="Equation.DSMT4">
                  <p:embed/>
                </p:oleObj>
              </mc:Choice>
              <mc:Fallback>
                <p:oleObj name="Equation" r:id="rId3" imgW="3606480" imgH="431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508DBB7-F34C-462F-8469-B51F1432F4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2887" y="2028987"/>
                        <a:ext cx="72136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7D0544B-7147-418D-9E08-8669EF97BB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517288"/>
              </p:ext>
            </p:extLst>
          </p:nvPr>
        </p:nvGraphicFramePr>
        <p:xfrm>
          <a:off x="559287" y="3965414"/>
          <a:ext cx="8940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5" imgW="4470120" imgH="444240" progId="Equation.DSMT4">
                  <p:embed/>
                </p:oleObj>
              </mc:Choice>
              <mc:Fallback>
                <p:oleObj name="Equation" r:id="rId5" imgW="4470120" imgH="4442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8E9261B-81F2-42DB-B823-AEA8726237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9287" y="3965414"/>
                        <a:ext cx="89408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37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EA14-2EDF-4325-9E08-C22545B6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 </a:t>
            </a:r>
            <a:r>
              <a:rPr lang="nb-NO" dirty="0" err="1"/>
              <a:t>homogeneous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test (P </a:t>
            </a:r>
            <a:r>
              <a:rPr lang="nb-NO" dirty="0" err="1"/>
              <a:t>wave</a:t>
            </a:r>
            <a:r>
              <a:rPr lang="nb-NO" dirty="0"/>
              <a:t>, </a:t>
            </a:r>
            <a:r>
              <a:rPr lang="nb-NO" dirty="0" err="1"/>
              <a:t>isotropic</a:t>
            </a:r>
            <a:r>
              <a:rPr lang="nb-NO" dirty="0"/>
              <a:t> </a:t>
            </a:r>
            <a:r>
              <a:rPr lang="nb-NO" dirty="0" err="1"/>
              <a:t>background</a:t>
            </a:r>
            <a:r>
              <a:rPr lang="nb-NO" dirty="0"/>
              <a:t>)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66EB3FA-32B2-45A2-9184-232DFB9494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95703"/>
              </p:ext>
            </p:extLst>
          </p:nvPr>
        </p:nvGraphicFramePr>
        <p:xfrm>
          <a:off x="1289440" y="2946400"/>
          <a:ext cx="6527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3263760" imgH="482400" progId="Equation.DSMT4">
                  <p:embed/>
                </p:oleObj>
              </mc:Choice>
              <mc:Fallback>
                <p:oleObj name="Equation" r:id="rId3" imgW="3263760" imgH="482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8E9261B-81F2-42DB-B823-AEA8726237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9440" y="2946400"/>
                        <a:ext cx="65278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964CBB7-027E-4E65-B32C-3BB5ECBC43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360661"/>
              </p:ext>
            </p:extLst>
          </p:nvPr>
        </p:nvGraphicFramePr>
        <p:xfrm>
          <a:off x="4318000" y="1846263"/>
          <a:ext cx="990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5" imgW="495000" imgH="406080" progId="Equation.DSMT4">
                  <p:embed/>
                </p:oleObj>
              </mc:Choice>
              <mc:Fallback>
                <p:oleObj name="Equation" r:id="rId5" imgW="495000" imgH="4060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66EB3FA-32B2-45A2-9184-232DFB9494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8000" y="1846263"/>
                        <a:ext cx="9906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55606BE-9A41-40E9-BB1F-D70921CC18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187932"/>
              </p:ext>
            </p:extLst>
          </p:nvPr>
        </p:nvGraphicFramePr>
        <p:xfrm>
          <a:off x="378279" y="4305528"/>
          <a:ext cx="11238334" cy="233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7" imgW="6591240" imgH="1371600" progId="Equation.DSMT4">
                  <p:embed/>
                </p:oleObj>
              </mc:Choice>
              <mc:Fallback>
                <p:oleObj name="Equation" r:id="rId7" imgW="6591240" imgH="1371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66EB3FA-32B2-45A2-9184-232DFB9494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8279" y="4305528"/>
                        <a:ext cx="11238334" cy="233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6C0385D-EF26-414D-B945-90A503EE0C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245935"/>
              </p:ext>
            </p:extLst>
          </p:nvPr>
        </p:nvGraphicFramePr>
        <p:xfrm>
          <a:off x="8578721" y="1845555"/>
          <a:ext cx="21590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9" imgW="1079280" imgH="672840" progId="Equation.DSMT4">
                  <p:embed/>
                </p:oleObj>
              </mc:Choice>
              <mc:Fallback>
                <p:oleObj name="Equation" r:id="rId9" imgW="1079280" imgH="6728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964CBB7-027E-4E65-B32C-3BB5ECBC43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578721" y="1845555"/>
                        <a:ext cx="2159000" cy="13462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3520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Widescreen</PresentationFormat>
  <Paragraphs>41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Equation</vt:lpstr>
      <vt:lpstr>MathType 4.0 Equation</vt:lpstr>
      <vt:lpstr>On perturbation of eikonal equation in HTI media</vt:lpstr>
      <vt:lpstr>OUTLINE</vt:lpstr>
      <vt:lpstr>Perturbation of eikonal equation in anisotropic media</vt:lpstr>
      <vt:lpstr>HTI model</vt:lpstr>
      <vt:lpstr>Christoffel equation for HTI model</vt:lpstr>
      <vt:lpstr>Trial series 1</vt:lpstr>
      <vt:lpstr>Trial series 2</vt:lpstr>
      <vt:lpstr>First- and second-order coefficients</vt:lpstr>
      <vt:lpstr>A homogeneous model test (P wave, isotropic background)</vt:lpstr>
      <vt:lpstr>P wave coefficients</vt:lpstr>
      <vt:lpstr>SV wave coefficients</vt:lpstr>
      <vt:lpstr>Traveltime approximations</vt:lpstr>
      <vt:lpstr>Accuracy (P wave)</vt:lpstr>
      <vt:lpstr>Accuracy (SV wave)</vt:lpstr>
      <vt:lpstr>Conclusions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perturbation of eikonal equation in HTI media</dc:title>
  <dc:creator>Alexey Stovas</dc:creator>
  <cp:lastModifiedBy>Alexey Stovas</cp:lastModifiedBy>
  <cp:revision>2</cp:revision>
  <dcterms:created xsi:type="dcterms:W3CDTF">2022-04-27T11:56:50Z</dcterms:created>
  <dcterms:modified xsi:type="dcterms:W3CDTF">2022-05-06T10:48:47Z</dcterms:modified>
</cp:coreProperties>
</file>