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331" r:id="rId5"/>
    <p:sldId id="284" r:id="rId6"/>
    <p:sldId id="298" r:id="rId7"/>
    <p:sldId id="308" r:id="rId8"/>
    <p:sldId id="346" r:id="rId9"/>
    <p:sldId id="347" r:id="rId10"/>
    <p:sldId id="348" r:id="rId11"/>
    <p:sldId id="332" r:id="rId12"/>
    <p:sldId id="302" r:id="rId13"/>
    <p:sldId id="300" r:id="rId14"/>
    <p:sldId id="301" r:id="rId15"/>
    <p:sldId id="303" r:id="rId16"/>
    <p:sldId id="304" r:id="rId17"/>
    <p:sldId id="345" r:id="rId18"/>
    <p:sldId id="337" r:id="rId19"/>
    <p:sldId id="333" r:id="rId20"/>
    <p:sldId id="334" r:id="rId21"/>
    <p:sldId id="307" r:id="rId22"/>
    <p:sldId id="344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508D-2584-4068-ACE0-5716BD474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F2B34-A759-4872-9F69-8A0EBD4EF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8095-4E96-45A1-82D5-1CE965C0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EECFF-9911-45CB-914B-E0713C81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B5E9F-2A7E-4CAD-B910-71A51E1E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6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7AF53-DC08-4645-98BA-0BDF0DDE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2D7CB-DFF8-4F8A-A9E4-AE983EF1D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92FCE-8653-438E-BFBD-C7273D1E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113C2-A983-45C3-81C9-49F4B38C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97D62-D89F-44FA-AE2C-636E8D17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45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EAEF2-0E46-49EF-854B-CB52B733D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71FFE-4A22-4691-A5F9-98A1F2DCC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DD38D-EFA9-491C-A989-87D76D76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8B1AD-390F-4B58-B258-5CB22639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F1979-9112-4CCD-9544-826316A5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490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0F63-4E51-41BB-9ECE-B8DB87CF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0FC00-C7F1-4D5B-B1DF-2E8FB4719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70437-4026-4CA8-87C3-D2D1BDB2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43090-92C3-4045-8547-F84DD7F0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770C3-377F-4720-A142-3C2854D3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11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D112-7F9D-4D9E-8048-4E9695BE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95630-2151-454C-873E-D353A5145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95E6A-343D-41C7-A26B-535E5B8D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30114-4784-47A2-A650-A2AA9B42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387D2-4E5D-4607-AC16-298C4308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15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BB5F-8FFD-44A5-BF10-C73614CA0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94B2-7216-4BA8-B85C-2B0DEFF08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298A6-D688-4DCF-AB01-13C17B5BA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8ADD6-104B-4939-BCBD-8E32A120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13246-C675-4D0F-8989-07F96E17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9A934-1D20-4995-B2A4-2F8E7B5E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42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99CA-38D0-48A9-ACB6-E54E5A6D5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D9B0F-8401-4712-B5F7-BF9C611D1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46CA1-88F9-49FD-BD80-282355513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EF66A-A393-4E63-887B-F29C0F91D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01E87-0C92-48A9-8A2A-7935A3481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FA5A6C-A1E8-46AB-B699-4E294969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0A233-F90B-4B51-9834-830B0FAF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A0D6B-8BF2-4488-BA24-95EF62F6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23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B583-4A49-4518-B67E-A372E3B2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4A6E0-EF10-4973-9DAD-36CA28E6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6F242-8876-4785-BB92-DFAE8542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463E2-BEA7-4DDB-8933-9A0BB357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26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007A2-61D5-4571-8D17-8F02129F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4E70A-3CF6-4E78-B520-5A394EF6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24A47-7F5E-4F57-BCD0-E7441C59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66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4B69-7401-4CE6-8534-4FD2BA4C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4824E-7226-4C9C-9B72-9CFC814F6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93760-AB24-43CD-98B9-868840458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FFEAB-962B-4E0F-B427-9985768E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36FAD-5ED9-4B18-AFBC-060F4B25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B7670-DBDD-455E-A7A2-B7A1AA904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588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F558-B1E2-4DBD-8F27-5F036509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6852D-FB7C-4BB6-9D65-5D5F89EC0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EF4-411B-41BC-B41F-0156D7FB1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08479-2FF4-4E5B-9A7D-49EFE1A5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134C3-CDBD-4A14-AF2D-299629CE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6BCCE-E60D-4063-8E69-EBE94539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611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23EDE4-EF67-40C5-9EB2-6BD71CF9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EC034-871E-4908-ADC9-93FA8B16B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DA2F9-52DB-4FDE-9157-C6A43D6CD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F4BEF-DC70-424D-9101-AA7593AD82A1}" type="datetimeFigureOut">
              <a:rPr lang="nb-NO" smtClean="0"/>
              <a:t>28.05.2022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2B9F-B64F-4254-BFBA-4624AD64F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A6569-149B-484D-9C01-88DFC7831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AE378-49DC-419E-AC53-0E89286931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24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png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8.wmf"/><Relationship Id="rId18" Type="http://schemas.openxmlformats.org/officeDocument/2006/relationships/image" Target="../media/image42.png"/><Relationship Id="rId3" Type="http://schemas.openxmlformats.org/officeDocument/2006/relationships/image" Target="../media/image41.png"/><Relationship Id="rId21" Type="http://schemas.openxmlformats.org/officeDocument/2006/relationships/image" Target="../media/image40.wmf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44.png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3.png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6.bin"/><Relationship Id="rId3" Type="http://schemas.openxmlformats.org/officeDocument/2006/relationships/image" Target="../media/image50.png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51.png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3.bin"/><Relationship Id="rId3" Type="http://schemas.openxmlformats.org/officeDocument/2006/relationships/image" Target="../media/image62.pn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9.wmf"/><Relationship Id="rId4" Type="http://schemas.openxmlformats.org/officeDocument/2006/relationships/image" Target="../media/image63.png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g"/><Relationship Id="rId2" Type="http://schemas.openxmlformats.org/officeDocument/2006/relationships/image" Target="../media/image6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png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2.wmf"/><Relationship Id="rId11" Type="http://schemas.openxmlformats.org/officeDocument/2006/relationships/image" Target="../media/image76.png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75.png"/><Relationship Id="rId4" Type="http://schemas.openxmlformats.org/officeDocument/2006/relationships/image" Target="../media/image71.wmf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E5C3-7469-41F2-9E18-C6334DC26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err="1"/>
              <a:t>Degenerate</a:t>
            </a:r>
            <a:r>
              <a:rPr lang="nb-NO" b="1" dirty="0"/>
              <a:t> ORT medium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815B8-A94C-4BEC-8055-3615AF03CB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Alexey Stovas (NTNU), Yuriy Roganov (</a:t>
            </a:r>
            <a:r>
              <a:rPr lang="nb-NO" sz="1800" dirty="0" err="1"/>
              <a:t>Tesseral</a:t>
            </a:r>
            <a:r>
              <a:rPr lang="nb-NO" sz="1800" dirty="0"/>
              <a:t>) &amp; </a:t>
            </a:r>
            <a:r>
              <a:rPr lang="nb-NO" sz="1800" dirty="0" err="1"/>
              <a:t>Vyacheslav</a:t>
            </a:r>
            <a:r>
              <a:rPr lang="nb-NO" sz="1800" dirty="0"/>
              <a:t> Roganov (</a:t>
            </a:r>
            <a:r>
              <a:rPr lang="nb-NO" sz="1800" dirty="0" err="1"/>
              <a:t>Glushkov</a:t>
            </a:r>
            <a:r>
              <a:rPr lang="nb-NO" sz="1800" dirty="0"/>
              <a:t> </a:t>
            </a:r>
            <a:r>
              <a:rPr lang="nb-NO" sz="1800" dirty="0" err="1"/>
              <a:t>Institute</a:t>
            </a:r>
            <a:r>
              <a:rPr lang="nb-NO" sz="18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49FA1-21CF-4607-A6DB-49D9BC3C4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899" y="192909"/>
            <a:ext cx="4128441" cy="22420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1B8E9C-66C0-4669-A8F6-FF86C8F51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9" y="4367769"/>
            <a:ext cx="3963303" cy="24008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F3FB02-AE31-4E63-9B95-D361EE683D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8857" y="4275489"/>
            <a:ext cx="3963303" cy="24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6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F40E-DD83-4AC2-8F22-97B0C71F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Degenerate</a:t>
            </a:r>
            <a:r>
              <a:rPr lang="nb-NO" b="1" dirty="0"/>
              <a:t> 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13E26-04AF-4E47-87E0-7D707C4BA6A5}"/>
              </a:ext>
            </a:extLst>
          </p:cNvPr>
          <p:cNvSpPr txBox="1"/>
          <p:nvPr/>
        </p:nvSpPr>
        <p:spPr>
          <a:xfrm>
            <a:off x="528506" y="5298398"/>
            <a:ext cx="103981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/>
              <a:t>Parameter of </a:t>
            </a:r>
            <a:r>
              <a:rPr lang="nb-NO" sz="2800" i="1" dirty="0" err="1"/>
              <a:t>the</a:t>
            </a:r>
            <a:r>
              <a:rPr lang="nb-NO" sz="2800" i="1" dirty="0"/>
              <a:t> </a:t>
            </a:r>
            <a:r>
              <a:rPr lang="nb-NO" sz="2800" i="1" dirty="0" err="1"/>
              <a:t>degenerate</a:t>
            </a:r>
            <a:r>
              <a:rPr lang="nb-NO" sz="2800" i="1" dirty="0"/>
              <a:t> ORT </a:t>
            </a:r>
            <a:r>
              <a:rPr lang="nb-NO" sz="2800" i="1" dirty="0" err="1"/>
              <a:t>model</a:t>
            </a:r>
            <a:r>
              <a:rPr lang="nb-NO" sz="2800" i="1" dirty="0"/>
              <a:t> is </a:t>
            </a:r>
            <a:r>
              <a:rPr lang="nb-NO" sz="2800" i="1" dirty="0" err="1"/>
              <a:t>the</a:t>
            </a:r>
            <a:r>
              <a:rPr lang="nb-NO" sz="2800" i="1" dirty="0"/>
              <a:t> </a:t>
            </a:r>
            <a:r>
              <a:rPr lang="nb-NO" sz="2800" i="1" dirty="0" err="1"/>
              <a:t>phase</a:t>
            </a:r>
            <a:r>
              <a:rPr lang="nb-NO" sz="2800" i="1" dirty="0"/>
              <a:t> </a:t>
            </a:r>
            <a:r>
              <a:rPr lang="nb-NO" sz="2800" i="1" dirty="0" err="1"/>
              <a:t>velocity</a:t>
            </a:r>
            <a:r>
              <a:rPr lang="nb-NO" sz="2800" i="1" dirty="0"/>
              <a:t> </a:t>
            </a:r>
            <a:r>
              <a:rPr lang="nb-NO" sz="2800" i="1" dirty="0" err="1"/>
              <a:t>squared</a:t>
            </a:r>
            <a:r>
              <a:rPr lang="nb-NO" sz="2800" i="1" dirty="0"/>
              <a:t> </a:t>
            </a:r>
          </a:p>
          <a:p>
            <a:r>
              <a:rPr lang="nb-NO" sz="2800" i="1" dirty="0" err="1"/>
              <a:t>along</a:t>
            </a:r>
            <a:r>
              <a:rPr lang="nb-NO" sz="2800" i="1" dirty="0"/>
              <a:t> </a:t>
            </a:r>
            <a:r>
              <a:rPr lang="nb-NO" sz="2800" i="1" dirty="0" err="1"/>
              <a:t>the</a:t>
            </a:r>
            <a:r>
              <a:rPr lang="nb-NO" sz="2800" i="1" dirty="0"/>
              <a:t> </a:t>
            </a:r>
            <a:r>
              <a:rPr lang="nb-NO" sz="2800" i="1" dirty="0" err="1"/>
              <a:t>singularity</a:t>
            </a:r>
            <a:r>
              <a:rPr lang="nb-NO" sz="2800" i="1" dirty="0"/>
              <a:t> line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BA9CFA4-8A09-4776-B96E-389A859941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880777"/>
              </p:ext>
            </p:extLst>
          </p:nvPr>
        </p:nvGraphicFramePr>
        <p:xfrm>
          <a:off x="1465613" y="1895053"/>
          <a:ext cx="314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3" imgW="1574640" imgH="1333440" progId="Equation.DSMT4">
                  <p:embed/>
                </p:oleObj>
              </mc:Choice>
              <mc:Fallback>
                <p:oleObj name="Equation" r:id="rId3" imgW="1574640" imgH="13334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BA9CFA4-8A09-4776-B96E-389A859941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613" y="1895053"/>
                        <a:ext cx="3149600" cy="2667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90EDB21-601A-4142-A7F7-89ACB6CE0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007252"/>
              </p:ext>
            </p:extLst>
          </p:nvPr>
        </p:nvGraphicFramePr>
        <p:xfrm>
          <a:off x="6582562" y="1895053"/>
          <a:ext cx="31496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5" imgW="1574640" imgH="1384200" progId="Equation.DSMT4">
                  <p:embed/>
                </p:oleObj>
              </mc:Choice>
              <mc:Fallback>
                <p:oleObj name="Equation" r:id="rId5" imgW="1574640" imgH="1384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90EDB21-601A-4142-A7F7-89ACB6CE07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2562" y="1895053"/>
                        <a:ext cx="3149600" cy="2768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4D4CA89F-95CE-4FAC-802A-7DE9A8F4C2C6}"/>
              </a:ext>
            </a:extLst>
          </p:cNvPr>
          <p:cNvSpPr/>
          <p:nvPr/>
        </p:nvSpPr>
        <p:spPr>
          <a:xfrm>
            <a:off x="5058561" y="2936147"/>
            <a:ext cx="1174459" cy="5232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69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C400-E5B0-443E-98F9-1CA6C854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One-parameter </a:t>
            </a:r>
            <a:r>
              <a:rPr lang="nb-NO" b="1" dirty="0" err="1"/>
              <a:t>family</a:t>
            </a:r>
            <a:r>
              <a:rPr lang="nb-NO" b="1" dirty="0"/>
              <a:t> </a:t>
            </a:r>
            <a:br>
              <a:rPr lang="nb-NO" b="1" dirty="0"/>
            </a:br>
            <a:r>
              <a:rPr lang="nb-NO" b="1" dirty="0"/>
              <a:t>of </a:t>
            </a:r>
            <a:r>
              <a:rPr lang="nb-NO" b="1" dirty="0" err="1"/>
              <a:t>degenerate</a:t>
            </a:r>
            <a:r>
              <a:rPr lang="nb-NO" b="1" dirty="0"/>
              <a:t> ORT </a:t>
            </a:r>
            <a:r>
              <a:rPr lang="nb-NO" b="1" dirty="0" err="1"/>
              <a:t>models</a:t>
            </a:r>
            <a:endParaRPr lang="nb-NO" b="1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EFC0D1-2932-4EC8-B219-03540F69AD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37516"/>
              </p:ext>
            </p:extLst>
          </p:nvPr>
        </p:nvGraphicFramePr>
        <p:xfrm>
          <a:off x="949325" y="2033588"/>
          <a:ext cx="6188075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3" imgW="2717640" imgH="1523880" progId="Equation.DSMT4">
                  <p:embed/>
                </p:oleObj>
              </mc:Choice>
              <mc:Fallback>
                <p:oleObj name="Equation" r:id="rId3" imgW="2717640" imgH="1523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475F16F-6D22-4B28-9A32-0549A2F323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033588"/>
                        <a:ext cx="6188075" cy="3470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08982FE-CE45-4137-B47E-E05BAFDE8214}"/>
              </a:ext>
            </a:extLst>
          </p:cNvPr>
          <p:cNvSpPr txBox="1"/>
          <p:nvPr/>
        </p:nvSpPr>
        <p:spPr>
          <a:xfrm>
            <a:off x="1922106" y="6092890"/>
            <a:ext cx="3559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/>
              <a:t>Number</a:t>
            </a:r>
            <a:r>
              <a:rPr lang="nb-NO" b="1" dirty="0"/>
              <a:t> of parameters: 9 – 3 + 1 =7</a:t>
            </a:r>
          </a:p>
        </p:txBody>
      </p:sp>
    </p:spTree>
    <p:extLst>
      <p:ext uri="{BB962C8B-B14F-4D97-AF65-F5344CB8AC3E}">
        <p14:creationId xmlns:p14="http://schemas.microsoft.com/office/powerpoint/2010/main" val="81830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AE27-CD79-4857-8D16-456E5AD61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Singularity</a:t>
            </a:r>
            <a:r>
              <a:rPr lang="nb-NO" b="1" dirty="0"/>
              <a:t> line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F706582-71E5-494E-B564-2C1A46596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336864"/>
              </p:ext>
            </p:extLst>
          </p:nvPr>
        </p:nvGraphicFramePr>
        <p:xfrm>
          <a:off x="442024" y="1476634"/>
          <a:ext cx="48514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3" imgW="2425680" imgH="939600" progId="Equation.DSMT4">
                  <p:embed/>
                </p:oleObj>
              </mc:Choice>
              <mc:Fallback>
                <p:oleObj name="Equation" r:id="rId3" imgW="2425680" imgH="939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3D89FC4-3C38-4118-8A5C-0A5BFAE68D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024" y="1476634"/>
                        <a:ext cx="4851400" cy="1879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AE800A-C209-44B1-9FDF-594710AEF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73666"/>
              </p:ext>
            </p:extLst>
          </p:nvPr>
        </p:nvGraphicFramePr>
        <p:xfrm>
          <a:off x="245082" y="5896470"/>
          <a:ext cx="5537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5" imgW="2768400" imgH="469800" progId="Equation.DSMT4">
                  <p:embed/>
                </p:oleObj>
              </mc:Choice>
              <mc:Fallback>
                <p:oleObj name="Equation" r:id="rId5" imgW="276840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F706582-71E5-494E-B564-2C1A46596C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082" y="5896470"/>
                        <a:ext cx="5537200" cy="939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2906AA2C-86DD-441B-B33B-50CA347D8737}"/>
              </a:ext>
            </a:extLst>
          </p:cNvPr>
          <p:cNvSpPr/>
          <p:nvPr/>
        </p:nvSpPr>
        <p:spPr>
          <a:xfrm>
            <a:off x="2279915" y="5278951"/>
            <a:ext cx="686642" cy="531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B3372E0-298B-464C-B2E2-B19316215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738066"/>
              </p:ext>
            </p:extLst>
          </p:nvPr>
        </p:nvGraphicFramePr>
        <p:xfrm>
          <a:off x="10104661" y="1657680"/>
          <a:ext cx="2006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7" imgW="1002960" imgH="253800" progId="Equation.DSMT4">
                  <p:embed/>
                </p:oleObj>
              </mc:Choice>
              <mc:Fallback>
                <p:oleObj name="Equation" r:id="rId7" imgW="100296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78608A-A42C-4D13-9F1E-DB42FA216F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4661" y="1657680"/>
                        <a:ext cx="2006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007ACB4-0975-4139-AEC7-2B5615090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966462"/>
              </p:ext>
            </p:extLst>
          </p:nvPr>
        </p:nvGraphicFramePr>
        <p:xfrm>
          <a:off x="9895977" y="5090362"/>
          <a:ext cx="218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9" imgW="1091880" imgH="253800" progId="Equation.DSMT4">
                  <p:embed/>
                </p:oleObj>
              </mc:Choice>
              <mc:Fallback>
                <p:oleObj name="Equation" r:id="rId9" imgW="10918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95A20A7-71D5-4C5E-B6E7-73B224EDCE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5977" y="5090362"/>
                        <a:ext cx="2184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AA97623-FD26-49EF-AC69-6FA7CD7CBB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185082"/>
              </p:ext>
            </p:extLst>
          </p:nvPr>
        </p:nvGraphicFramePr>
        <p:xfrm>
          <a:off x="5974243" y="5544635"/>
          <a:ext cx="325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11" imgW="1625400" imgH="533160" progId="Equation.DSMT4">
                  <p:embed/>
                </p:oleObj>
              </mc:Choice>
              <mc:Fallback>
                <p:oleObj name="Equation" r:id="rId11" imgW="1625400" imgH="533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78608A-A42C-4D13-9F1E-DB42FA216F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243" y="5544635"/>
                        <a:ext cx="325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772C7CE-2E7B-4D47-8EC8-55E5853DA1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46269" y="246565"/>
            <a:ext cx="4064926" cy="31096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88D82E-51D9-40FB-9BEC-A24CB14C5D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46269" y="3481692"/>
            <a:ext cx="4064926" cy="3109669"/>
          </a:xfrm>
          <a:prstGeom prst="rect">
            <a:avLst/>
          </a:prstGeom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EF23CE4-7AB8-407C-9B3E-CB3BC9092A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661322"/>
              </p:ext>
            </p:extLst>
          </p:nvPr>
        </p:nvGraphicFramePr>
        <p:xfrm>
          <a:off x="442024" y="3669399"/>
          <a:ext cx="48514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15" imgW="2425680" imgH="736560" progId="Equation.DSMT4">
                  <p:embed/>
                </p:oleObj>
              </mc:Choice>
              <mc:Fallback>
                <p:oleObj name="Equation" r:id="rId15" imgW="2425680" imgH="736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F706582-71E5-494E-B564-2C1A46596C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024" y="3669399"/>
                        <a:ext cx="4851400" cy="1473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6C4DC65C-6D6C-48E7-8A81-9C4EABFCC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890873"/>
              </p:ext>
            </p:extLst>
          </p:nvPr>
        </p:nvGraphicFramePr>
        <p:xfrm>
          <a:off x="5603178" y="3101717"/>
          <a:ext cx="1295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17" imgW="863280" imgH="533160" progId="Equation.DSMT4">
                  <p:embed/>
                </p:oleObj>
              </mc:Choice>
              <mc:Fallback>
                <p:oleObj name="Equation" r:id="rId17" imgW="863280" imgH="53316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8ACC5973-DA2F-4AD6-84D0-10728E2540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178" y="3101717"/>
                        <a:ext cx="1295400" cy="800100"/>
                      </a:xfrm>
                      <a:prstGeom prst="rect">
                        <a:avLst/>
                      </a:prstGeom>
                      <a:noFill/>
                      <a:ln w="41275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2537CF3-F337-4038-BBBD-BB5BBC4B8D4B}"/>
              </a:ext>
            </a:extLst>
          </p:cNvPr>
          <p:cNvSpPr txBox="1"/>
          <p:nvPr/>
        </p:nvSpPr>
        <p:spPr>
          <a:xfrm>
            <a:off x="10154286" y="102790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chemeClr val="accent1"/>
                </a:solidFill>
              </a:rPr>
              <a:t>HTI-type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FB7210-42E0-4708-9159-7A7F22341D4C}"/>
              </a:ext>
            </a:extLst>
          </p:cNvPr>
          <p:cNvSpPr txBox="1"/>
          <p:nvPr/>
        </p:nvSpPr>
        <p:spPr>
          <a:xfrm>
            <a:off x="10104661" y="4282326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chemeClr val="accent2"/>
                </a:solidFill>
              </a:rPr>
              <a:t>VTI-type</a:t>
            </a:r>
          </a:p>
        </p:txBody>
      </p:sp>
    </p:spTree>
    <p:extLst>
      <p:ext uri="{BB962C8B-B14F-4D97-AF65-F5344CB8AC3E}">
        <p14:creationId xmlns:p14="http://schemas.microsoft.com/office/powerpoint/2010/main" val="15541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8857-56F1-4B5A-B1ED-BB6FF814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Physically</a:t>
            </a:r>
            <a:r>
              <a:rPr lang="nb-NO" b="1" dirty="0"/>
              <a:t> </a:t>
            </a:r>
            <a:r>
              <a:rPr lang="nb-NO" b="1" dirty="0" err="1"/>
              <a:t>realizable</a:t>
            </a:r>
            <a:r>
              <a:rPr lang="nb-NO" b="1" dirty="0"/>
              <a:t> medium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BB0259-0F19-41F1-82B1-17760F9E6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723" y="2174193"/>
            <a:ext cx="3556811" cy="1956246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C3538A6-30DA-4D93-95B5-493B46A37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045599"/>
              </p:ext>
            </p:extLst>
          </p:nvPr>
        </p:nvGraphicFramePr>
        <p:xfrm>
          <a:off x="2084128" y="4130439"/>
          <a:ext cx="304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" name="Equation" r:id="rId4" imgW="203040" imgH="215640" progId="Equation.DSMT4">
                  <p:embed/>
                </p:oleObj>
              </mc:Choice>
              <mc:Fallback>
                <p:oleObj name="Equation" r:id="rId4" imgW="203040" imgH="215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3B3FC44-2EBD-4D26-A8E2-17D9B8F82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28" y="4130439"/>
                        <a:ext cx="304800" cy="323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D381160-F77A-4B74-A966-0BE7DAC3F8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893372"/>
              </p:ext>
            </p:extLst>
          </p:nvPr>
        </p:nvGraphicFramePr>
        <p:xfrm>
          <a:off x="5772248" y="4136251"/>
          <a:ext cx="304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" name="Equation" r:id="rId6" imgW="203040" imgH="215640" progId="Equation.DSMT4">
                  <p:embed/>
                </p:oleObj>
              </mc:Choice>
              <mc:Fallback>
                <p:oleObj name="Equation" r:id="rId6" imgW="203040" imgH="215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C3538A6-30DA-4D93-95B5-493B46A37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248" y="4136251"/>
                        <a:ext cx="304800" cy="323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121A2EF-AF8D-4FAF-8B0F-6CC25C6846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373784"/>
              </p:ext>
            </p:extLst>
          </p:nvPr>
        </p:nvGraphicFramePr>
        <p:xfrm>
          <a:off x="9498272" y="4130439"/>
          <a:ext cx="304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2" name="Equation" r:id="rId7" imgW="203040" imgH="215640" progId="Equation.DSMT4">
                  <p:embed/>
                </p:oleObj>
              </mc:Choice>
              <mc:Fallback>
                <p:oleObj name="Equation" r:id="rId7" imgW="203040" imgH="215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C3538A6-30DA-4D93-95B5-493B46A37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8272" y="4130439"/>
                        <a:ext cx="304800" cy="323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2BE0FAA-9B67-4A54-8214-D9E5D54743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681337"/>
              </p:ext>
            </p:extLst>
          </p:nvPr>
        </p:nvGraphicFramePr>
        <p:xfrm>
          <a:off x="382750" y="4120914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3" name="Equation" r:id="rId8" imgW="203040" imgH="228600" progId="Equation.DSMT4">
                  <p:embed/>
                </p:oleObj>
              </mc:Choice>
              <mc:Fallback>
                <p:oleObj name="Equation" r:id="rId8" imgW="20304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C3538A6-30DA-4D93-95B5-493B46A37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0" y="4120914"/>
                        <a:ext cx="3048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226BA61-63F1-4574-A8E8-C105D7AAF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409160"/>
              </p:ext>
            </p:extLst>
          </p:nvPr>
        </p:nvGraphicFramePr>
        <p:xfrm>
          <a:off x="4045987" y="4134347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4" name="Equation" r:id="rId10" imgW="203040" imgH="228600" progId="Equation.DSMT4">
                  <p:embed/>
                </p:oleObj>
              </mc:Choice>
              <mc:Fallback>
                <p:oleObj name="Equation" r:id="rId10" imgW="203040" imgH="2286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2BE0FAA-9B67-4A54-8214-D9E5D54743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987" y="4134347"/>
                        <a:ext cx="3048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E0A6008-F32E-4EA0-9B29-81C350E9F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100874"/>
              </p:ext>
            </p:extLst>
          </p:nvPr>
        </p:nvGraphicFramePr>
        <p:xfrm>
          <a:off x="7797679" y="4130439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5" name="Equation" r:id="rId11" imgW="203040" imgH="228600" progId="Equation.DSMT4">
                  <p:embed/>
                </p:oleObj>
              </mc:Choice>
              <mc:Fallback>
                <p:oleObj name="Equation" r:id="rId11" imgW="203040" imgH="2286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2BE0FAA-9B67-4A54-8214-D9E5D54743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679" y="4130439"/>
                        <a:ext cx="3048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0498A43-073D-4DBD-994F-1EA0563486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095491"/>
              </p:ext>
            </p:extLst>
          </p:nvPr>
        </p:nvGraphicFramePr>
        <p:xfrm>
          <a:off x="2945905" y="4120914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6" name="Equation" r:id="rId12" imgW="203040" imgH="228600" progId="Equation.DSMT4">
                  <p:embed/>
                </p:oleObj>
              </mc:Choice>
              <mc:Fallback>
                <p:oleObj name="Equation" r:id="rId12" imgW="203040" imgH="2286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2BE0FAA-9B67-4A54-8214-D9E5D54743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905" y="4120914"/>
                        <a:ext cx="3048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65675A77-B18C-4CDA-B6F8-18B9DF89B3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00566"/>
              </p:ext>
            </p:extLst>
          </p:nvPr>
        </p:nvGraphicFramePr>
        <p:xfrm>
          <a:off x="6545197" y="4123407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7" name="Equation" r:id="rId14" imgW="203040" imgH="228600" progId="Equation.DSMT4">
                  <p:embed/>
                </p:oleObj>
              </mc:Choice>
              <mc:Fallback>
                <p:oleObj name="Equation" r:id="rId14" imgW="203040" imgH="2286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0498A43-073D-4DBD-994F-1EA056348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197" y="4123407"/>
                        <a:ext cx="3048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D7A82B5-1419-4850-8A21-6771CB6CB7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790154"/>
              </p:ext>
            </p:extLst>
          </p:nvPr>
        </p:nvGraphicFramePr>
        <p:xfrm>
          <a:off x="10300288" y="4116065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8" name="Equation" r:id="rId15" imgW="203040" imgH="228600" progId="Equation.DSMT4">
                  <p:embed/>
                </p:oleObj>
              </mc:Choice>
              <mc:Fallback>
                <p:oleObj name="Equation" r:id="rId15" imgW="203040" imgH="2286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0498A43-073D-4DBD-994F-1EA056348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0288" y="4116065"/>
                        <a:ext cx="304800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B8A552-0AD9-4C69-9F37-4DC116F866C3}"/>
              </a:ext>
            </a:extLst>
          </p:cNvPr>
          <p:cNvSpPr txBox="1"/>
          <p:nvPr/>
        </p:nvSpPr>
        <p:spPr>
          <a:xfrm>
            <a:off x="1729422" y="5902019"/>
            <a:ext cx="676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/>
              <a:t>The range for vf^2 is more </a:t>
            </a:r>
            <a:r>
              <a:rPr lang="nb-NO" b="1" i="1" dirty="0" err="1"/>
              <a:t>narrow</a:t>
            </a:r>
            <a:r>
              <a:rPr lang="nb-NO" b="1" i="1" dirty="0"/>
              <a:t> </a:t>
            </a:r>
            <a:r>
              <a:rPr lang="nb-NO" b="1" i="1" dirty="0" err="1"/>
              <a:t>comparing</a:t>
            </a:r>
            <a:r>
              <a:rPr lang="nb-NO" b="1" i="1" dirty="0"/>
              <a:t> </a:t>
            </a:r>
            <a:r>
              <a:rPr lang="nb-NO" b="1" i="1" dirty="0" err="1"/>
              <a:t>with</a:t>
            </a:r>
            <a:r>
              <a:rPr lang="nb-NO" b="1" i="1" dirty="0"/>
              <a:t> </a:t>
            </a:r>
            <a:r>
              <a:rPr lang="nb-NO" b="1" i="1" dirty="0" err="1"/>
              <a:t>the</a:t>
            </a:r>
            <a:r>
              <a:rPr lang="nb-NO" b="1" i="1" dirty="0"/>
              <a:t> standard </a:t>
            </a:r>
            <a:r>
              <a:rPr lang="nb-NO" b="1" i="1" dirty="0" err="1"/>
              <a:t>one</a:t>
            </a:r>
            <a:r>
              <a:rPr lang="nb-NO" b="1" i="1" dirty="0"/>
              <a:t>.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ACC5973-DA2F-4AD6-84D0-10728E2540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3576"/>
              </p:ext>
            </p:extLst>
          </p:nvPr>
        </p:nvGraphicFramePr>
        <p:xfrm>
          <a:off x="5161755" y="4667925"/>
          <a:ext cx="3333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9" name="Equation" r:id="rId16" imgW="2222280" imgH="431640" progId="Equation.DSMT4">
                  <p:embed/>
                </p:oleObj>
              </mc:Choice>
              <mc:Fallback>
                <p:oleObj name="Equation" r:id="rId16" imgW="2222280" imgH="431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3B3FC44-2EBD-4D26-A8E2-17D9B8F82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755" y="4667925"/>
                        <a:ext cx="3333750" cy="647700"/>
                      </a:xfrm>
                      <a:prstGeom prst="rect">
                        <a:avLst/>
                      </a:prstGeom>
                      <a:noFill/>
                      <a:ln w="41275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312DB5B-DE59-4BAC-8AA4-F7FFBD274CB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9750" y="2162315"/>
            <a:ext cx="3556811" cy="195624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426EBA4-2837-4B10-823F-9111D480624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49021" y="2162660"/>
            <a:ext cx="3556811" cy="195624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68CFE26-C8F1-4C22-B6C5-E9F8F55AE549}"/>
              </a:ext>
            </a:extLst>
          </p:cNvPr>
          <p:cNvSpPr txBox="1"/>
          <p:nvPr/>
        </p:nvSpPr>
        <p:spPr>
          <a:xfrm>
            <a:off x="4153767" y="3058985"/>
            <a:ext cx="1770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i="1" dirty="0"/>
              <a:t>No </a:t>
            </a:r>
            <a:r>
              <a:rPr lang="nb-NO" sz="1400" i="1" dirty="0" err="1"/>
              <a:t>singularity</a:t>
            </a:r>
            <a:r>
              <a:rPr lang="nb-NO" sz="1400" i="1" dirty="0"/>
              <a:t> </a:t>
            </a:r>
            <a:r>
              <a:rPr lang="nb-NO" sz="1400" i="1" dirty="0" err="1"/>
              <a:t>points</a:t>
            </a:r>
            <a:endParaRPr lang="nb-NO" sz="14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1E70D2-38F8-43F4-8342-9E032EAA480D}"/>
              </a:ext>
            </a:extLst>
          </p:cNvPr>
          <p:cNvSpPr txBox="1"/>
          <p:nvPr/>
        </p:nvSpPr>
        <p:spPr>
          <a:xfrm>
            <a:off x="873967" y="3244334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/>
              <a:t>HTI type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42CD6E-D920-4AAC-844A-ABA1E4216172}"/>
              </a:ext>
            </a:extLst>
          </p:cNvPr>
          <p:cNvSpPr txBox="1"/>
          <p:nvPr/>
        </p:nvSpPr>
        <p:spPr>
          <a:xfrm>
            <a:off x="5881865" y="309461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/>
              <a:t>VTI type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E224F5-1020-46D0-B0F2-28A2F2E8E983}"/>
              </a:ext>
            </a:extLst>
          </p:cNvPr>
          <p:cNvSpPr txBox="1"/>
          <p:nvPr/>
        </p:nvSpPr>
        <p:spPr>
          <a:xfrm>
            <a:off x="2388928" y="3259903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i="1" dirty="0"/>
              <a:t>No </a:t>
            </a:r>
            <a:r>
              <a:rPr lang="nb-NO" sz="1400" i="1" dirty="0" err="1"/>
              <a:t>singularity</a:t>
            </a:r>
            <a:r>
              <a:rPr lang="nb-NO" sz="1400" i="1" dirty="0"/>
              <a:t> </a:t>
            </a:r>
          </a:p>
          <a:p>
            <a:r>
              <a:rPr lang="nb-NO" sz="1400" i="1" dirty="0" err="1"/>
              <a:t>points</a:t>
            </a:r>
            <a:endParaRPr lang="nb-NO" sz="1400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129C0A-18E2-4D4C-BC4F-B55EADC2C371}"/>
              </a:ext>
            </a:extLst>
          </p:cNvPr>
          <p:cNvSpPr txBox="1"/>
          <p:nvPr/>
        </p:nvSpPr>
        <p:spPr>
          <a:xfrm>
            <a:off x="8248489" y="3209650"/>
            <a:ext cx="1770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i="1" dirty="0"/>
              <a:t>One </a:t>
            </a:r>
            <a:r>
              <a:rPr lang="nb-NO" sz="1400" i="1" dirty="0" err="1"/>
              <a:t>singularity</a:t>
            </a:r>
            <a:r>
              <a:rPr lang="nb-NO" sz="1400" i="1" dirty="0"/>
              <a:t> </a:t>
            </a:r>
            <a:r>
              <a:rPr lang="nb-NO" sz="1400" i="1" dirty="0" err="1"/>
              <a:t>point</a:t>
            </a:r>
            <a:endParaRPr lang="nb-NO" sz="1400" i="1" dirty="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B623859F-4787-4FB4-9FEA-AC02C957D6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600452"/>
              </p:ext>
            </p:extLst>
          </p:nvPr>
        </p:nvGraphicFramePr>
        <p:xfrm>
          <a:off x="6077048" y="3471405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0" name="Equation" r:id="rId20" imgW="228600" imgH="253800" progId="Equation.DSMT4">
                  <p:embed/>
                </p:oleObj>
              </mc:Choice>
              <mc:Fallback>
                <p:oleObj name="Equation" r:id="rId20" imgW="228600" imgH="253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8ACC5973-DA2F-4AD6-84D0-10728E2540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048" y="3471405"/>
                        <a:ext cx="342900" cy="381000"/>
                      </a:xfrm>
                      <a:prstGeom prst="rect">
                        <a:avLst/>
                      </a:prstGeom>
                      <a:noFill/>
                      <a:ln w="412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800585B5-D470-40C8-ACF7-8EDA5FF6E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4024"/>
              </p:ext>
            </p:extLst>
          </p:nvPr>
        </p:nvGraphicFramePr>
        <p:xfrm>
          <a:off x="1275119" y="2771316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" name="Equation" r:id="rId22" imgW="228600" imgH="253800" progId="Equation.DSMT4">
                  <p:embed/>
                </p:oleObj>
              </mc:Choice>
              <mc:Fallback>
                <p:oleObj name="Equation" r:id="rId22" imgW="228600" imgH="25380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B623859F-4787-4FB4-9FEA-AC02C957D6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119" y="2771316"/>
                        <a:ext cx="342900" cy="381000"/>
                      </a:xfrm>
                      <a:prstGeom prst="rect">
                        <a:avLst/>
                      </a:prstGeom>
                      <a:noFill/>
                      <a:ln w="412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8179A96C-07A2-497C-94E2-1BEA1BCD9FDE}"/>
              </a:ext>
            </a:extLst>
          </p:cNvPr>
          <p:cNvSpPr txBox="1"/>
          <p:nvPr/>
        </p:nvSpPr>
        <p:spPr>
          <a:xfrm>
            <a:off x="8623572" y="4759393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/>
              <a:t>VTI type range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817333C-21E4-4249-AFFD-3747D8A2E95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30136" y="243514"/>
            <a:ext cx="3556811" cy="18495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1DB3058-4DCF-4018-B742-6DFB78161DEB}"/>
              </a:ext>
            </a:extLst>
          </p:cNvPr>
          <p:cNvSpPr txBox="1"/>
          <p:nvPr/>
        </p:nvSpPr>
        <p:spPr>
          <a:xfrm>
            <a:off x="8747004" y="508763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chemeClr val="accent1"/>
                </a:solidFill>
              </a:rPr>
              <a:t>HTI-type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ADA9CE-D39E-46CA-A47D-02463894D310}"/>
              </a:ext>
            </a:extLst>
          </p:cNvPr>
          <p:cNvSpPr txBox="1"/>
          <p:nvPr/>
        </p:nvSpPr>
        <p:spPr>
          <a:xfrm>
            <a:off x="10373356" y="1459817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chemeClr val="accent2"/>
                </a:solidFill>
              </a:rPr>
              <a:t>VTI-type</a:t>
            </a:r>
          </a:p>
        </p:txBody>
      </p:sp>
    </p:spTree>
    <p:extLst>
      <p:ext uri="{BB962C8B-B14F-4D97-AF65-F5344CB8AC3E}">
        <p14:creationId xmlns:p14="http://schemas.microsoft.com/office/powerpoint/2010/main" val="131494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571E644-A66C-47E7-BE34-A4E92AA88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686" y="2171700"/>
            <a:ext cx="3760057" cy="37506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39AB7B-50BA-48B4-83DE-4C2844A63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90" y="2155201"/>
            <a:ext cx="3745327" cy="37359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311DDA-5FF7-4609-9BAC-89F3D0D0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Singularity</a:t>
            </a:r>
            <a:r>
              <a:rPr lang="nb-NO" b="1" dirty="0"/>
              <a:t> lines (</a:t>
            </a:r>
            <a:r>
              <a:rPr lang="nb-NO" b="1" dirty="0" err="1"/>
              <a:t>horizontal</a:t>
            </a:r>
            <a:r>
              <a:rPr lang="nb-NO" b="1" dirty="0"/>
              <a:t> </a:t>
            </a:r>
            <a:r>
              <a:rPr lang="nb-NO" b="1" dirty="0" err="1"/>
              <a:t>symmetry</a:t>
            </a:r>
            <a:r>
              <a:rPr lang="nb-NO" b="1" dirty="0"/>
              <a:t> plane)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378608A-A42C-4D13-9F1E-DB42FA216F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87063"/>
              </p:ext>
            </p:extLst>
          </p:nvPr>
        </p:nvGraphicFramePr>
        <p:xfrm>
          <a:off x="515938" y="1663700"/>
          <a:ext cx="3251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5" imgW="1625400" imgH="253800" progId="Equation.DSMT4">
                  <p:embed/>
                </p:oleObj>
              </mc:Choice>
              <mc:Fallback>
                <p:oleObj name="Equation" r:id="rId5" imgW="16254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3D89FC4-3C38-4118-8A5C-0A5BFAE68D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1663700"/>
                        <a:ext cx="3251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95A20A7-71D5-4C5E-B6E7-73B224EDC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19101"/>
              </p:ext>
            </p:extLst>
          </p:nvPr>
        </p:nvGraphicFramePr>
        <p:xfrm>
          <a:off x="8247063" y="1719263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7" imgW="1714320" imgH="253800" progId="Equation.DSMT4">
                  <p:embed/>
                </p:oleObj>
              </mc:Choice>
              <mc:Fallback>
                <p:oleObj name="Equation" r:id="rId7" imgW="171432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78608A-A42C-4D13-9F1E-DB42FA216F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7063" y="1719263"/>
                        <a:ext cx="3429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20081BF-2FE3-48B7-8D81-579B97F99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112126"/>
              </p:ext>
            </p:extLst>
          </p:nvPr>
        </p:nvGraphicFramePr>
        <p:xfrm>
          <a:off x="4508500" y="2348208"/>
          <a:ext cx="2902781" cy="320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9" imgW="1587240" imgH="1752480" progId="Equation.DSMT4">
                  <p:embed/>
                </p:oleObj>
              </mc:Choice>
              <mc:Fallback>
                <p:oleObj name="Equation" r:id="rId9" imgW="1587240" imgH="1752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78608A-A42C-4D13-9F1E-DB42FA216F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348208"/>
                        <a:ext cx="2902781" cy="3204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DF4C115-5DAA-4826-8903-30249201433A}"/>
              </a:ext>
            </a:extLst>
          </p:cNvPr>
          <p:cNvSpPr txBox="1"/>
          <p:nvPr/>
        </p:nvSpPr>
        <p:spPr>
          <a:xfrm>
            <a:off x="4135626" y="1626643"/>
            <a:ext cx="3508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Points A, B, C </a:t>
            </a:r>
            <a:r>
              <a:rPr lang="nb-NO" b="1" dirty="0" err="1"/>
              <a:t>are</a:t>
            </a:r>
            <a:r>
              <a:rPr lang="nb-NO" b="1" dirty="0"/>
              <a:t> </a:t>
            </a:r>
            <a:r>
              <a:rPr lang="nb-NO" b="1" dirty="0" err="1"/>
              <a:t>singularity</a:t>
            </a:r>
            <a:r>
              <a:rPr lang="nb-NO" b="1" dirty="0"/>
              <a:t> </a:t>
            </a:r>
            <a:r>
              <a:rPr lang="nb-NO" b="1" dirty="0" err="1"/>
              <a:t>points</a:t>
            </a:r>
            <a:endParaRPr lang="nb-NO" b="1" dirty="0"/>
          </a:p>
          <a:p>
            <a:r>
              <a:rPr lang="nb-NO" b="1" dirty="0"/>
              <a:t>in </a:t>
            </a:r>
            <a:r>
              <a:rPr lang="nb-NO" b="1" dirty="0" err="1"/>
              <a:t>symmetry</a:t>
            </a:r>
            <a:r>
              <a:rPr lang="nb-NO" b="1" dirty="0"/>
              <a:t> planes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14812D-8B24-42DD-A880-54BFA0ABF762}"/>
              </a:ext>
            </a:extLst>
          </p:cNvPr>
          <p:cNvSpPr txBox="1"/>
          <p:nvPr/>
        </p:nvSpPr>
        <p:spPr>
          <a:xfrm>
            <a:off x="694782" y="4099244"/>
            <a:ext cx="2815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/>
              <a:t>The </a:t>
            </a:r>
            <a:r>
              <a:rPr lang="nb-NO" i="1" dirty="0" err="1"/>
              <a:t>phase</a:t>
            </a:r>
            <a:r>
              <a:rPr lang="nb-NO" i="1" dirty="0"/>
              <a:t> </a:t>
            </a:r>
            <a:r>
              <a:rPr lang="nb-NO" i="1" dirty="0" err="1"/>
              <a:t>velocity</a:t>
            </a:r>
            <a:r>
              <a:rPr lang="nb-NO" i="1" dirty="0"/>
              <a:t> for </a:t>
            </a:r>
            <a:r>
              <a:rPr lang="nb-NO" i="1" dirty="0" err="1"/>
              <a:t>both</a:t>
            </a:r>
            <a:r>
              <a:rPr lang="nb-NO" i="1" dirty="0"/>
              <a:t> </a:t>
            </a:r>
          </a:p>
          <a:p>
            <a:r>
              <a:rPr lang="nb-NO" i="1" dirty="0"/>
              <a:t>S1 and S2 </a:t>
            </a:r>
            <a:r>
              <a:rPr lang="nb-NO" i="1" dirty="0" err="1"/>
              <a:t>waves</a:t>
            </a:r>
            <a:r>
              <a:rPr lang="nb-NO" i="1" dirty="0"/>
              <a:t> is </a:t>
            </a:r>
            <a:r>
              <a:rPr lang="nb-NO" i="1" dirty="0" err="1"/>
              <a:t>vf</a:t>
            </a:r>
            <a:r>
              <a:rPr lang="nb-NO" i="1" dirty="0"/>
              <a:t>=</a:t>
            </a:r>
            <a:r>
              <a:rPr lang="nb-NO" i="1" dirty="0" err="1"/>
              <a:t>const</a:t>
            </a:r>
            <a:r>
              <a:rPr lang="nb-NO" i="1" dirty="0"/>
              <a:t> </a:t>
            </a:r>
          </a:p>
          <a:p>
            <a:r>
              <a:rPr lang="nb-NO" i="1" dirty="0" err="1"/>
              <a:t>along</a:t>
            </a:r>
            <a:r>
              <a:rPr lang="nb-NO" i="1" dirty="0"/>
              <a:t> </a:t>
            </a:r>
            <a:r>
              <a:rPr lang="nb-NO" i="1" dirty="0" err="1"/>
              <a:t>this</a:t>
            </a:r>
            <a:r>
              <a:rPr lang="nb-NO" i="1" dirty="0"/>
              <a:t> 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E0247C-0F1C-4CD1-B9F6-710FC6C5CCF9}"/>
              </a:ext>
            </a:extLst>
          </p:cNvPr>
          <p:cNvSpPr txBox="1"/>
          <p:nvPr/>
        </p:nvSpPr>
        <p:spPr>
          <a:xfrm>
            <a:off x="7945703" y="6099753"/>
            <a:ext cx="3810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The </a:t>
            </a:r>
            <a:r>
              <a:rPr lang="nb-NO" i="1" dirty="0" err="1"/>
              <a:t>phase</a:t>
            </a:r>
            <a:r>
              <a:rPr lang="nb-NO" i="1" dirty="0"/>
              <a:t> </a:t>
            </a:r>
            <a:r>
              <a:rPr lang="nb-NO" i="1" dirty="0" err="1"/>
              <a:t>velocity</a:t>
            </a:r>
            <a:r>
              <a:rPr lang="nb-NO" i="1" dirty="0"/>
              <a:t> for </a:t>
            </a:r>
            <a:r>
              <a:rPr lang="nb-NO" i="1" dirty="0" err="1"/>
              <a:t>both</a:t>
            </a:r>
            <a:r>
              <a:rPr lang="nb-NO" i="1" dirty="0"/>
              <a:t> S1 and S2 </a:t>
            </a:r>
            <a:r>
              <a:rPr lang="nb-NO" i="1" dirty="0" err="1"/>
              <a:t>waves</a:t>
            </a:r>
            <a:r>
              <a:rPr lang="nb-NO" i="1" dirty="0"/>
              <a:t> is </a:t>
            </a:r>
            <a:r>
              <a:rPr lang="nb-NO" i="1" dirty="0" err="1"/>
              <a:t>vf</a:t>
            </a:r>
            <a:r>
              <a:rPr lang="nb-NO" i="1" dirty="0"/>
              <a:t>=</a:t>
            </a:r>
            <a:r>
              <a:rPr lang="nb-NO" i="1" dirty="0" err="1"/>
              <a:t>const</a:t>
            </a:r>
            <a:r>
              <a:rPr lang="nb-NO" i="1" dirty="0"/>
              <a:t> </a:t>
            </a:r>
            <a:r>
              <a:rPr lang="nb-NO" i="1" dirty="0" err="1"/>
              <a:t>along</a:t>
            </a:r>
            <a:r>
              <a:rPr lang="nb-NO" i="1" dirty="0"/>
              <a:t> </a:t>
            </a:r>
            <a:r>
              <a:rPr lang="nb-NO" i="1" dirty="0" err="1"/>
              <a:t>this</a:t>
            </a:r>
            <a:r>
              <a:rPr lang="nb-NO" i="1" dirty="0"/>
              <a:t> line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F78372-3BCA-4B24-A564-24782D82FC21}"/>
              </a:ext>
            </a:extLst>
          </p:cNvPr>
          <p:cNvSpPr txBox="1"/>
          <p:nvPr/>
        </p:nvSpPr>
        <p:spPr>
          <a:xfrm>
            <a:off x="8283290" y="4424939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chemeClr val="accent2"/>
                </a:solidFill>
              </a:rPr>
              <a:t>VTI-type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66E5D-13E0-41FB-88C5-49F0C089F1A3}"/>
              </a:ext>
            </a:extLst>
          </p:cNvPr>
          <p:cNvSpPr txBox="1"/>
          <p:nvPr/>
        </p:nvSpPr>
        <p:spPr>
          <a:xfrm>
            <a:off x="694782" y="287386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chemeClr val="accent1"/>
                </a:solidFill>
              </a:rPr>
              <a:t>HTI-type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24A03F-386D-42D3-B761-46D2AC6B2AF1}"/>
              </a:ext>
            </a:extLst>
          </p:cNvPr>
          <p:cNvSpPr txBox="1"/>
          <p:nvPr/>
        </p:nvSpPr>
        <p:spPr>
          <a:xfrm>
            <a:off x="569556" y="6135164"/>
            <a:ext cx="633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Points A, B, C </a:t>
            </a:r>
            <a:r>
              <a:rPr lang="nb-NO" b="1" dirty="0" err="1"/>
              <a:t>are</a:t>
            </a:r>
            <a:r>
              <a:rPr lang="nb-NO" b="1" dirty="0"/>
              <a:t> </a:t>
            </a:r>
            <a:r>
              <a:rPr lang="nb-NO" b="1" dirty="0" err="1"/>
              <a:t>points</a:t>
            </a:r>
            <a:r>
              <a:rPr lang="nb-NO" b="1" dirty="0"/>
              <a:t> </a:t>
            </a:r>
            <a:r>
              <a:rPr lang="nb-NO" b="1" dirty="0" err="1"/>
              <a:t>with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</a:t>
            </a:r>
            <a:r>
              <a:rPr lang="nb-NO" b="1" dirty="0" err="1"/>
              <a:t>wedge</a:t>
            </a:r>
            <a:r>
              <a:rPr lang="nb-NO" b="1" dirty="0"/>
              <a:t>-type </a:t>
            </a:r>
            <a:r>
              <a:rPr lang="nb-NO" b="1" dirty="0" err="1"/>
              <a:t>singularity</a:t>
            </a:r>
            <a:endParaRPr lang="nb-NO" b="1" dirty="0"/>
          </a:p>
          <a:p>
            <a:r>
              <a:rPr lang="nb-NO" b="1" dirty="0"/>
              <a:t>(</a:t>
            </a:r>
            <a:r>
              <a:rPr lang="nb-NO" b="1" dirty="0" err="1"/>
              <a:t>the</a:t>
            </a:r>
            <a:r>
              <a:rPr lang="nb-NO" b="1" dirty="0"/>
              <a:t> transversal </a:t>
            </a:r>
            <a:r>
              <a:rPr lang="nb-NO" b="1" dirty="0" err="1"/>
              <a:t>semi-axis</a:t>
            </a:r>
            <a:r>
              <a:rPr lang="nb-NO" b="1" dirty="0"/>
              <a:t> of </a:t>
            </a:r>
            <a:r>
              <a:rPr lang="nb-NO" b="1" dirty="0" err="1"/>
              <a:t>the</a:t>
            </a:r>
            <a:r>
              <a:rPr lang="nb-NO" b="1" dirty="0"/>
              <a:t> </a:t>
            </a:r>
            <a:r>
              <a:rPr lang="nb-NO" b="1" dirty="0" err="1"/>
              <a:t>group</a:t>
            </a:r>
            <a:r>
              <a:rPr lang="nb-NO" b="1" dirty="0"/>
              <a:t> </a:t>
            </a:r>
            <a:r>
              <a:rPr lang="nb-NO" b="1" dirty="0" err="1"/>
              <a:t>velocity</a:t>
            </a:r>
            <a:r>
              <a:rPr lang="nb-NO" b="1" dirty="0"/>
              <a:t> ellipse is zero)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422D03-2D00-4D24-B1E2-A7C6272DE8A3}"/>
              </a:ext>
            </a:extLst>
          </p:cNvPr>
          <p:cNvCxnSpPr/>
          <p:nvPr/>
        </p:nvCxnSpPr>
        <p:spPr>
          <a:xfrm>
            <a:off x="2495550" y="2800350"/>
            <a:ext cx="504825" cy="400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28EF6CC-7F31-4B38-80C7-1868FFBC9F55}"/>
              </a:ext>
            </a:extLst>
          </p:cNvPr>
          <p:cNvCxnSpPr>
            <a:cxnSpLocks/>
          </p:cNvCxnSpPr>
          <p:nvPr/>
        </p:nvCxnSpPr>
        <p:spPr>
          <a:xfrm flipH="1">
            <a:off x="9892233" y="5497821"/>
            <a:ext cx="5844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0E1C30C-9F6A-46EF-81DC-FE999AD5B4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007090"/>
              </p:ext>
            </p:extLst>
          </p:nvPr>
        </p:nvGraphicFramePr>
        <p:xfrm>
          <a:off x="2621578" y="2429767"/>
          <a:ext cx="635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11" imgW="317160" imgH="266400" progId="Equation.DSMT4">
                  <p:embed/>
                </p:oleObj>
              </mc:Choice>
              <mc:Fallback>
                <p:oleObj name="Equation" r:id="rId11" imgW="317160" imgH="266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95A20A7-71D5-4C5E-B6E7-73B224EDCE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578" y="2429767"/>
                        <a:ext cx="635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EF3AAB4-594F-44AE-B37A-611467656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965113"/>
              </p:ext>
            </p:extLst>
          </p:nvPr>
        </p:nvGraphicFramePr>
        <p:xfrm>
          <a:off x="9913102" y="4875723"/>
          <a:ext cx="635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13" imgW="317160" imgH="266400" progId="Equation.DSMT4">
                  <p:embed/>
                </p:oleObj>
              </mc:Choice>
              <mc:Fallback>
                <p:oleObj name="Equation" r:id="rId13" imgW="317160" imgH="2664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20E1C30C-9F6A-46EF-81DC-FE999AD5B4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3102" y="4875723"/>
                        <a:ext cx="635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95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6F36-4531-481B-9AD3-43002428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Singularity</a:t>
            </a:r>
            <a:r>
              <a:rPr lang="nb-NO" b="1" dirty="0"/>
              <a:t> line (HTI-type of </a:t>
            </a:r>
            <a:r>
              <a:rPr lang="nb-NO" b="1" dirty="0" err="1"/>
              <a:t>degeneracy</a:t>
            </a:r>
            <a:r>
              <a:rPr lang="nb-NO" b="1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58356D-F124-4608-B551-678260C4C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0" y="1690688"/>
            <a:ext cx="5081158" cy="34297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784BA6-F0CD-4379-ACF1-431383BFF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00" y="1690687"/>
            <a:ext cx="5081158" cy="3429781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139F90-92F9-4B77-BBFC-B384E9C21D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394807"/>
              </p:ext>
            </p:extLst>
          </p:nvPr>
        </p:nvGraphicFramePr>
        <p:xfrm>
          <a:off x="4764743" y="5333168"/>
          <a:ext cx="2006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5" imgW="1002960" imgH="253800" progId="Equation.DSMT4">
                  <p:embed/>
                </p:oleObj>
              </mc:Choice>
              <mc:Fallback>
                <p:oleObj name="Equation" r:id="rId5" imgW="100296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378608A-A42C-4D13-9F1E-DB42FA216F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743" y="5333168"/>
                        <a:ext cx="2006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E821AC8-AF16-49EB-A90E-46FFD457D55B}"/>
              </a:ext>
            </a:extLst>
          </p:cNvPr>
          <p:cNvSpPr txBox="1"/>
          <p:nvPr/>
        </p:nvSpPr>
        <p:spPr>
          <a:xfrm>
            <a:off x="3838221" y="1336744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S1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F279C0-5C70-4038-8317-98899043B4D0}"/>
              </a:ext>
            </a:extLst>
          </p:cNvPr>
          <p:cNvSpPr txBox="1"/>
          <p:nvPr/>
        </p:nvSpPr>
        <p:spPr>
          <a:xfrm>
            <a:off x="9239955" y="1253067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S2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3880D3-82E9-491C-ACD1-A1A9723E3AA1}"/>
              </a:ext>
            </a:extLst>
          </p:cNvPr>
          <p:cNvSpPr txBox="1"/>
          <p:nvPr/>
        </p:nvSpPr>
        <p:spPr>
          <a:xfrm>
            <a:off x="4518215" y="6308209"/>
            <a:ext cx="747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/>
              <a:t>According</a:t>
            </a:r>
            <a:r>
              <a:rPr lang="nb-NO" i="1" dirty="0"/>
              <a:t> to </a:t>
            </a:r>
            <a:r>
              <a:rPr lang="nb-NO" i="1" dirty="0" err="1"/>
              <a:t>Crampin</a:t>
            </a:r>
            <a:r>
              <a:rPr lang="nb-NO" i="1" dirty="0"/>
              <a:t> (1991), </a:t>
            </a:r>
            <a:r>
              <a:rPr lang="nb-NO" i="1" dirty="0" err="1"/>
              <a:t>there</a:t>
            </a:r>
            <a:r>
              <a:rPr lang="nb-NO" i="1" dirty="0"/>
              <a:t> is </a:t>
            </a:r>
            <a:r>
              <a:rPr lang="nb-NO" i="1" dirty="0" err="1"/>
              <a:t>no</a:t>
            </a:r>
            <a:r>
              <a:rPr lang="nb-NO" i="1" dirty="0"/>
              <a:t> </a:t>
            </a:r>
            <a:r>
              <a:rPr lang="nb-NO" i="1" dirty="0" err="1"/>
              <a:t>singularity</a:t>
            </a:r>
            <a:r>
              <a:rPr lang="nb-NO" i="1" dirty="0"/>
              <a:t> line in ORT. He </a:t>
            </a:r>
            <a:r>
              <a:rPr lang="nb-NO" i="1" dirty="0" err="1"/>
              <a:t>was</a:t>
            </a:r>
            <a:r>
              <a:rPr lang="nb-NO" i="1" dirty="0"/>
              <a:t> </a:t>
            </a:r>
            <a:r>
              <a:rPr lang="nb-NO" i="1" dirty="0" err="1"/>
              <a:t>wrong</a:t>
            </a:r>
            <a:r>
              <a:rPr lang="nb-NO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07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1515-74F5-4D74-ADEE-1174F7E9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Singularity</a:t>
            </a:r>
            <a:r>
              <a:rPr lang="nb-NO" b="1" dirty="0"/>
              <a:t> line (VTI-type of </a:t>
            </a:r>
            <a:r>
              <a:rPr lang="nb-NO" b="1" dirty="0" err="1"/>
              <a:t>degeneracy</a:t>
            </a:r>
            <a:r>
              <a:rPr lang="nb-NO" b="1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5B78D3-DAC6-4426-B206-177601688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0" y="1692000"/>
            <a:ext cx="5081158" cy="34297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DEDA37-D164-4E75-BDD2-34B7CD533F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0" y="1692000"/>
            <a:ext cx="5081158" cy="3429781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E473B1-2958-4485-A70D-C69B44251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723513"/>
              </p:ext>
            </p:extLst>
          </p:nvPr>
        </p:nvGraphicFramePr>
        <p:xfrm>
          <a:off x="4675188" y="5332413"/>
          <a:ext cx="218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5" imgW="1091880" imgH="253800" progId="Equation.DSMT4">
                  <p:embed/>
                </p:oleObj>
              </mc:Choice>
              <mc:Fallback>
                <p:oleObj name="Equation" r:id="rId5" imgW="109188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4139F90-92F9-4B77-BBFC-B384E9C21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5332413"/>
                        <a:ext cx="2184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754F86F-71D1-44AE-9692-486D0B040B06}"/>
              </a:ext>
            </a:extLst>
          </p:cNvPr>
          <p:cNvSpPr txBox="1"/>
          <p:nvPr/>
        </p:nvSpPr>
        <p:spPr>
          <a:xfrm>
            <a:off x="3838221" y="1336744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S1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B309DF-520C-4AAD-93EE-DD7A96EA1E06}"/>
              </a:ext>
            </a:extLst>
          </p:cNvPr>
          <p:cNvSpPr txBox="1"/>
          <p:nvPr/>
        </p:nvSpPr>
        <p:spPr>
          <a:xfrm>
            <a:off x="9239955" y="1253067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1649266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5A49-1E45-4E41-B18E-C28C3830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From </a:t>
            </a:r>
            <a:r>
              <a:rPr lang="nb-NO" b="1" dirty="0" err="1"/>
              <a:t>phase</a:t>
            </a:r>
            <a:r>
              <a:rPr lang="nb-NO" b="1" dirty="0"/>
              <a:t> to </a:t>
            </a:r>
            <a:r>
              <a:rPr lang="nb-NO" b="1" dirty="0" err="1"/>
              <a:t>group</a:t>
            </a:r>
            <a:r>
              <a:rPr lang="nb-NO" b="1" dirty="0"/>
              <a:t> </a:t>
            </a:r>
            <a:r>
              <a:rPr lang="nb-NO" b="1" dirty="0" err="1"/>
              <a:t>domain</a:t>
            </a:r>
            <a:endParaRPr lang="nb-NO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81DFC0-7FFE-4595-AEB9-A70D882A2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020" y="1448473"/>
            <a:ext cx="5411433" cy="34092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1AEB76-C09E-4CA4-BAFF-F5C221B65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42" y="1473640"/>
            <a:ext cx="5415315" cy="3447751"/>
          </a:xfrm>
          <a:prstGeom prst="rect">
            <a:avLst/>
          </a:prstGeom>
        </p:spPr>
      </p:pic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F921D57E-49F8-4B71-862C-6E51C0191065}"/>
              </a:ext>
            </a:extLst>
          </p:cNvPr>
          <p:cNvSpPr/>
          <p:nvPr/>
        </p:nvSpPr>
        <p:spPr>
          <a:xfrm>
            <a:off x="5383763" y="3429000"/>
            <a:ext cx="1129004" cy="6158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C777621-FD9B-423E-A1E7-DCAF154A49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366177"/>
              </p:ext>
            </p:extLst>
          </p:nvPr>
        </p:nvGraphicFramePr>
        <p:xfrm>
          <a:off x="277460" y="5246036"/>
          <a:ext cx="5818540" cy="537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5" imgW="4317840" imgH="393480" progId="Equation.DSMT4">
                  <p:embed/>
                </p:oleObj>
              </mc:Choice>
              <mc:Fallback>
                <p:oleObj name="Equation" r:id="rId5" imgW="43178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60" y="5246036"/>
                        <a:ext cx="5818540" cy="537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207F302-9905-4C22-A3A0-B55B021908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547899"/>
              </p:ext>
            </p:extLst>
          </p:nvPr>
        </p:nvGraphicFramePr>
        <p:xfrm>
          <a:off x="1830546" y="5947145"/>
          <a:ext cx="2711405" cy="53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7" imgW="1993680" imgH="393480" progId="Equation.DSMT4">
                  <p:embed/>
                </p:oleObj>
              </mc:Choice>
              <mc:Fallback>
                <p:oleObj name="Equation" r:id="rId7" imgW="1993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546" y="5947145"/>
                        <a:ext cx="2711405" cy="535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F9DE34F-FFFB-4270-8AD5-8F9814158E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89298"/>
              </p:ext>
            </p:extLst>
          </p:nvPr>
        </p:nvGraphicFramePr>
        <p:xfrm>
          <a:off x="8679371" y="5397083"/>
          <a:ext cx="2210816" cy="587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9" imgW="1625600" imgH="431800" progId="Equation.DSMT4">
                  <p:embed/>
                </p:oleObj>
              </mc:Choice>
              <mc:Fallback>
                <p:oleObj name="Equation" r:id="rId9" imgW="1625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9371" y="5397083"/>
                        <a:ext cx="2210816" cy="58724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06DE28C-C532-4FCE-8BBE-0B0E4101C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625090"/>
              </p:ext>
            </p:extLst>
          </p:nvPr>
        </p:nvGraphicFramePr>
        <p:xfrm>
          <a:off x="414997" y="6050034"/>
          <a:ext cx="10604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11" imgW="787320" imgH="253800" progId="Equation.DSMT4">
                  <p:embed/>
                </p:oleObj>
              </mc:Choice>
              <mc:Fallback>
                <p:oleObj name="Equation" r:id="rId11" imgW="78732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C777621-FD9B-423E-A1E7-DCAF154A49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97" y="6050034"/>
                        <a:ext cx="1060450" cy="347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765CA5-52FE-4B9E-9787-A19EE62D9716}"/>
              </a:ext>
            </a:extLst>
          </p:cNvPr>
          <p:cNvSpPr txBox="1"/>
          <p:nvPr/>
        </p:nvSpPr>
        <p:spPr>
          <a:xfrm>
            <a:off x="2049484" y="6429375"/>
            <a:ext cx="19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Degenerate</a:t>
            </a:r>
            <a:r>
              <a:rPr lang="nb-NO" dirty="0"/>
              <a:t> </a:t>
            </a:r>
            <a:r>
              <a:rPr lang="nb-NO" dirty="0" err="1"/>
              <a:t>matrix</a:t>
            </a:r>
            <a:endParaRPr lang="nb-NO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6F2644A-647E-4977-A210-80E2B7BEC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019042"/>
              </p:ext>
            </p:extLst>
          </p:nvPr>
        </p:nvGraphicFramePr>
        <p:xfrm>
          <a:off x="5357785" y="6060530"/>
          <a:ext cx="2071741" cy="36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13" imgW="1523339" imgH="266584" progId="Equation.DSMT4">
                  <p:embed/>
                </p:oleObj>
              </mc:Choice>
              <mc:Fallback>
                <p:oleObj name="Equation" r:id="rId13" imgW="1523339" imgH="26658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785" y="6060530"/>
                        <a:ext cx="2071741" cy="362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665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5A49-1E45-4E41-B18E-C28C3830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Group </a:t>
            </a:r>
            <a:r>
              <a:rPr lang="nb-NO" b="1" dirty="0" err="1"/>
              <a:t>velocity</a:t>
            </a:r>
            <a:r>
              <a:rPr lang="nb-NO" b="1" dirty="0"/>
              <a:t> </a:t>
            </a:r>
            <a:r>
              <a:rPr lang="nb-NO" b="1" dirty="0" err="1"/>
              <a:t>surfaces</a:t>
            </a:r>
            <a:endParaRPr lang="nb-NO" b="1" dirty="0"/>
          </a:p>
        </p:txBody>
      </p:sp>
      <p:pic>
        <p:nvPicPr>
          <p:cNvPr id="5" name="Picture 4" descr="Chart, surface chart&#10;&#10;Description automatically generated">
            <a:extLst>
              <a:ext uri="{FF2B5EF4-FFF2-40B4-BE49-F238E27FC236}">
                <a16:creationId xmlns:a16="http://schemas.microsoft.com/office/drawing/2014/main" id="{073AE7C9-25BD-4719-9294-1FD40796A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8" y="1873955"/>
            <a:ext cx="6263640" cy="4572000"/>
          </a:xfrm>
          <a:prstGeom prst="rect">
            <a:avLst/>
          </a:prstGeom>
        </p:spPr>
      </p:pic>
      <p:pic>
        <p:nvPicPr>
          <p:cNvPr id="7" name="Picture 6" descr="Chart, surface chart&#10;&#10;Description automatically generated">
            <a:extLst>
              <a:ext uri="{FF2B5EF4-FFF2-40B4-BE49-F238E27FC236}">
                <a16:creationId xmlns:a16="http://schemas.microsoft.com/office/drawing/2014/main" id="{ADE43B4C-FAA0-4365-B628-6C21B5507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73955"/>
            <a:ext cx="5600700" cy="457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36B0F9-8FBB-466D-A88C-C8AC5C70B30B}"/>
              </a:ext>
            </a:extLst>
          </p:cNvPr>
          <p:cNvSpPr txBox="1"/>
          <p:nvPr/>
        </p:nvSpPr>
        <p:spPr>
          <a:xfrm>
            <a:off x="8397552" y="262973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err="1"/>
              <a:t>trough</a:t>
            </a:r>
            <a:endParaRPr lang="nb-NO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AABC59-CCE8-419F-8D85-7CE89162A7FF}"/>
              </a:ext>
            </a:extLst>
          </p:cNvPr>
          <p:cNvSpPr txBox="1"/>
          <p:nvPr/>
        </p:nvSpPr>
        <p:spPr>
          <a:xfrm>
            <a:off x="7672874" y="3509531"/>
            <a:ext cx="63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err="1"/>
              <a:t>cone</a:t>
            </a:r>
            <a:endParaRPr lang="nb-NO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1FEC7D-ABF4-4B8E-8C96-DD24062FEB02}"/>
              </a:ext>
            </a:extLst>
          </p:cNvPr>
          <p:cNvSpPr txBox="1"/>
          <p:nvPr/>
        </p:nvSpPr>
        <p:spPr>
          <a:xfrm>
            <a:off x="1496009" y="334941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err="1"/>
              <a:t>lacuna</a:t>
            </a:r>
            <a:endParaRPr lang="nb-NO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DF206B-9E48-45B9-BF91-F6566D3C8DCE}"/>
              </a:ext>
            </a:extLst>
          </p:cNvPr>
          <p:cNvSpPr txBox="1"/>
          <p:nvPr/>
        </p:nvSpPr>
        <p:spPr>
          <a:xfrm>
            <a:off x="1797699" y="3710634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err="1"/>
              <a:t>lacuna</a:t>
            </a:r>
            <a:endParaRPr lang="nb-NO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2E46B6-D379-4BAE-8C01-FCB6DDBDA0BD}"/>
              </a:ext>
            </a:extLst>
          </p:cNvPr>
          <p:cNvSpPr txBox="1"/>
          <p:nvPr/>
        </p:nvSpPr>
        <p:spPr>
          <a:xfrm>
            <a:off x="4106726" y="345206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S1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B89EC-DAAE-4CAC-B158-DBFC2F7D8918}"/>
              </a:ext>
            </a:extLst>
          </p:cNvPr>
          <p:cNvSpPr txBox="1"/>
          <p:nvPr/>
        </p:nvSpPr>
        <p:spPr>
          <a:xfrm>
            <a:off x="9717513" y="3372080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447092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B6C3-2964-4619-9F67-A2A9EFFD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Alternatives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CC44D14-5F0E-4D42-9FD6-DE7F1435E8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901507"/>
              </p:ext>
            </p:extLst>
          </p:nvPr>
        </p:nvGraphicFramePr>
        <p:xfrm>
          <a:off x="4740275" y="365125"/>
          <a:ext cx="4897438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Equation" r:id="rId3" imgW="2984400" imgH="1574640" progId="Equation.DSMT4">
                  <p:embed/>
                </p:oleObj>
              </mc:Choice>
              <mc:Fallback>
                <p:oleObj name="Equation" r:id="rId3" imgW="2984400" imgH="1574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F900E52-D0AC-437E-BBB9-80C364DC65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365125"/>
                        <a:ext cx="4897438" cy="2582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8F364BF-CC13-4C42-BF62-200BCA6186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998961"/>
              </p:ext>
            </p:extLst>
          </p:nvPr>
        </p:nvGraphicFramePr>
        <p:xfrm>
          <a:off x="807732" y="3276663"/>
          <a:ext cx="4445000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9" name="Equation" r:id="rId5" imgW="2374560" imgH="1650960" progId="Equation.DSMT4">
                  <p:embed/>
                </p:oleObj>
              </mc:Choice>
              <mc:Fallback>
                <p:oleObj name="Equation" r:id="rId5" imgW="2374560" imgH="1650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CC44D14-5F0E-4D42-9FD6-DE7F1435E8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32" y="3276663"/>
                        <a:ext cx="4445000" cy="30876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AA2B560-AD69-4156-82B8-6742CBFECF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992707"/>
              </p:ext>
            </p:extLst>
          </p:nvPr>
        </p:nvGraphicFramePr>
        <p:xfrm>
          <a:off x="7188994" y="3276663"/>
          <a:ext cx="26638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Equation" r:id="rId7" imgW="1625400" imgH="914400" progId="Equation.DSMT4">
                  <p:embed/>
                </p:oleObj>
              </mc:Choice>
              <mc:Fallback>
                <p:oleObj name="Equation" r:id="rId7" imgW="1625400" imgH="91440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552F468E-8F33-4797-8B2A-C6387A817F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994" y="3276663"/>
                        <a:ext cx="2663825" cy="15001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E67645F-C692-4F9B-A9A4-C6289B973D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70222"/>
              </p:ext>
            </p:extLst>
          </p:nvPr>
        </p:nvGraphicFramePr>
        <p:xfrm>
          <a:off x="7188994" y="5024089"/>
          <a:ext cx="28098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" name="Equation" r:id="rId9" imgW="1714320" imgH="457200" progId="Equation.DSMT4">
                  <p:embed/>
                </p:oleObj>
              </mc:Choice>
              <mc:Fallback>
                <p:oleObj name="Equation" r:id="rId9" imgW="1714320" imgH="45720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400F57C9-7E45-40AE-B04C-E7E02823CF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994" y="5024089"/>
                        <a:ext cx="2809875" cy="7508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9675421-8622-4D2D-A034-399E64D27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564987"/>
              </p:ext>
            </p:extLst>
          </p:nvPr>
        </p:nvGraphicFramePr>
        <p:xfrm>
          <a:off x="6623807" y="5988175"/>
          <a:ext cx="41211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" name="Equation" r:id="rId11" imgW="2514600" imgH="457200" progId="Equation.DSMT4">
                  <p:embed/>
                </p:oleObj>
              </mc:Choice>
              <mc:Fallback>
                <p:oleObj name="Equation" r:id="rId11" imgW="2514600" imgH="457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3DA8D604-EC91-445F-A96B-EFBB7A6719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807" y="5988175"/>
                        <a:ext cx="4121150" cy="749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537BD9F-F31C-4493-B76B-2212DCB1821E}"/>
              </a:ext>
            </a:extLst>
          </p:cNvPr>
          <p:cNvSpPr/>
          <p:nvPr/>
        </p:nvSpPr>
        <p:spPr>
          <a:xfrm>
            <a:off x="5286089" y="411780"/>
            <a:ext cx="2747567" cy="14076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02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71E4-B04A-421A-BA55-2F5F61BA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Outline</a:t>
            </a:r>
            <a:endParaRPr lang="nb-N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FE4DE-7281-4A2D-AFFA-4953313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Singularity</a:t>
            </a:r>
            <a:r>
              <a:rPr lang="nb-NO" dirty="0"/>
              <a:t> </a:t>
            </a:r>
            <a:r>
              <a:rPr lang="nb-NO" dirty="0" err="1"/>
              <a:t>points</a:t>
            </a:r>
            <a:r>
              <a:rPr lang="nb-NO" dirty="0"/>
              <a:t> in ORT</a:t>
            </a:r>
          </a:p>
          <a:p>
            <a:r>
              <a:rPr lang="nb-NO" dirty="0" err="1"/>
              <a:t>Singularity</a:t>
            </a:r>
            <a:r>
              <a:rPr lang="nb-NO" dirty="0"/>
              <a:t> </a:t>
            </a:r>
            <a:r>
              <a:rPr lang="nb-NO" dirty="0" err="1"/>
              <a:t>point</a:t>
            </a:r>
            <a:r>
              <a:rPr lang="nb-NO" dirty="0"/>
              <a:t> in-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ORT </a:t>
            </a:r>
            <a:r>
              <a:rPr lang="nb-NO" dirty="0" err="1"/>
              <a:t>symmetry</a:t>
            </a:r>
            <a:r>
              <a:rPr lang="nb-NO" dirty="0"/>
              <a:t> planes</a:t>
            </a:r>
          </a:p>
          <a:p>
            <a:r>
              <a:rPr lang="nb-NO" dirty="0" err="1"/>
              <a:t>Degeneracy</a:t>
            </a:r>
            <a:r>
              <a:rPr lang="nb-NO" dirty="0"/>
              <a:t> of </a:t>
            </a:r>
            <a:r>
              <a:rPr lang="nb-NO" dirty="0" err="1"/>
              <a:t>solution</a:t>
            </a:r>
            <a:endParaRPr lang="nb-NO" dirty="0"/>
          </a:p>
          <a:p>
            <a:r>
              <a:rPr lang="nb-NO" dirty="0" err="1"/>
              <a:t>Conditions</a:t>
            </a:r>
            <a:endParaRPr lang="nb-NO" dirty="0"/>
          </a:p>
          <a:p>
            <a:r>
              <a:rPr lang="nb-NO" dirty="0"/>
              <a:t>Line </a:t>
            </a:r>
            <a:r>
              <a:rPr lang="nb-NO" dirty="0" err="1"/>
              <a:t>singularity</a:t>
            </a:r>
            <a:endParaRPr lang="nb-NO" dirty="0"/>
          </a:p>
          <a:p>
            <a:r>
              <a:rPr lang="nb-NO" dirty="0"/>
              <a:t>Group </a:t>
            </a:r>
            <a:r>
              <a:rPr lang="nb-NO" dirty="0" err="1"/>
              <a:t>velocity</a:t>
            </a:r>
            <a:r>
              <a:rPr lang="nb-NO" dirty="0"/>
              <a:t> image</a:t>
            </a:r>
          </a:p>
          <a:p>
            <a:r>
              <a:rPr lang="nb-NO" dirty="0" err="1"/>
              <a:t>Conclusions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9813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5C62F18-6BF7-4CD4-B572-E048E553C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123506"/>
              </p:ext>
            </p:extLst>
          </p:nvPr>
        </p:nvGraphicFramePr>
        <p:xfrm>
          <a:off x="206020" y="2407584"/>
          <a:ext cx="245088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Equation" r:id="rId3" imgW="2450880" imgH="1371600" progId="Equation.DSMT4">
                  <p:embed/>
                </p:oleObj>
              </mc:Choice>
              <mc:Fallback>
                <p:oleObj name="Equation" r:id="rId3" imgW="2450880" imgH="1371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1239740-32D0-405C-BB63-923DC85E16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20" y="2407584"/>
                        <a:ext cx="2450880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ED34AE3-C447-4CED-8F83-3198F541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Two</a:t>
            </a:r>
            <a:r>
              <a:rPr lang="nb-NO" b="1" dirty="0"/>
              <a:t> alternative </a:t>
            </a:r>
            <a:r>
              <a:rPr lang="nb-NO" b="1" dirty="0" err="1"/>
              <a:t>degenerate</a:t>
            </a:r>
            <a:r>
              <a:rPr lang="nb-NO" b="1" dirty="0"/>
              <a:t> </a:t>
            </a:r>
            <a:r>
              <a:rPr lang="nb-NO" b="1" dirty="0" err="1"/>
              <a:t>models</a:t>
            </a:r>
            <a:endParaRPr lang="nb-NO" b="1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9AC0F14-CE9F-4A8E-9639-6D2AFAF190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10341"/>
              </p:ext>
            </p:extLst>
          </p:nvPr>
        </p:nvGraphicFramePr>
        <p:xfrm>
          <a:off x="65088" y="4495800"/>
          <a:ext cx="264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Equation" r:id="rId5" imgW="2641320" imgH="1371600" progId="Equation.DSMT4">
                  <p:embed/>
                </p:oleObj>
              </mc:Choice>
              <mc:Fallback>
                <p:oleObj name="Equation" r:id="rId5" imgW="2641320" imgH="1371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C62F18-6BF7-4CD4-B572-E048E553C8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4495800"/>
                        <a:ext cx="2641600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B0754C8-6A72-469D-968C-B6D0F56F52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284487"/>
              </p:ext>
            </p:extLst>
          </p:nvPr>
        </p:nvGraphicFramePr>
        <p:xfrm>
          <a:off x="393475" y="1586107"/>
          <a:ext cx="218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E473B1-2958-4485-A70D-C69B442514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475" y="1586107"/>
                        <a:ext cx="2184400" cy="508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73003B1B-9C39-4A77-8478-62283B5DCF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72437" y="2104669"/>
            <a:ext cx="3201130" cy="19766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7E5247D-8B34-416A-9B20-0A5A76C2AD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84218" y="2104668"/>
            <a:ext cx="3201130" cy="19766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94A7A55-EF99-4F6A-990B-B88BFFCF3E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17597" y="4193531"/>
            <a:ext cx="3201130" cy="19766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CF42319-A2D8-4E9C-B84D-799DE9434DA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40658" y="4193530"/>
            <a:ext cx="3201130" cy="197669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1D39D56-C2D7-49BB-A7AF-A907A910DE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95999" y="2186029"/>
            <a:ext cx="3048695" cy="181397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0718AEB-9C70-4332-A4C5-14B0F8678E1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53077" y="4274891"/>
            <a:ext cx="3048695" cy="181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03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F59A-333A-4BFA-961C-279B58BD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Conclusions</a:t>
            </a:r>
            <a:endParaRPr lang="nb-N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DF95E-54CC-4A18-AA1A-F8CE0D68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define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one-parameter (vf^2) </a:t>
            </a:r>
            <a:r>
              <a:rPr lang="nb-NO" dirty="0" err="1"/>
              <a:t>family</a:t>
            </a:r>
            <a:r>
              <a:rPr lang="nb-NO" dirty="0"/>
              <a:t> of </a:t>
            </a:r>
            <a:r>
              <a:rPr lang="nb-NO" dirty="0" err="1"/>
              <a:t>degenerate</a:t>
            </a:r>
            <a:r>
              <a:rPr lang="nb-NO" dirty="0"/>
              <a:t> ORT </a:t>
            </a:r>
            <a:r>
              <a:rPr lang="nb-NO" dirty="0" err="1"/>
              <a:t>models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line </a:t>
            </a:r>
            <a:r>
              <a:rPr lang="nb-NO" dirty="0" err="1"/>
              <a:t>singularity</a:t>
            </a:r>
            <a:r>
              <a:rPr lang="nb-NO" dirty="0"/>
              <a:t> for S1&amp;S2 </a:t>
            </a:r>
            <a:r>
              <a:rPr lang="nb-NO" dirty="0" err="1"/>
              <a:t>waves</a:t>
            </a:r>
            <a:r>
              <a:rPr lang="nb-NO" dirty="0"/>
              <a:t>.</a:t>
            </a:r>
          </a:p>
          <a:p>
            <a:r>
              <a:rPr lang="nb-NO" dirty="0" err="1"/>
              <a:t>There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types of </a:t>
            </a:r>
            <a:r>
              <a:rPr lang="nb-NO" dirty="0" err="1"/>
              <a:t>singularity</a:t>
            </a:r>
            <a:r>
              <a:rPr lang="nb-NO" dirty="0"/>
              <a:t> lines (VTI-type and HTI-type) </a:t>
            </a:r>
            <a:r>
              <a:rPr lang="nb-NO" dirty="0" err="1"/>
              <a:t>depending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</a:t>
            </a:r>
            <a:r>
              <a:rPr lang="nb-NO" dirty="0"/>
              <a:t> for vf^2.</a:t>
            </a:r>
          </a:p>
          <a:p>
            <a:r>
              <a:rPr lang="nb-NO" dirty="0"/>
              <a:t>The </a:t>
            </a:r>
            <a:r>
              <a:rPr lang="nb-NO" dirty="0" err="1"/>
              <a:t>phase</a:t>
            </a:r>
            <a:r>
              <a:rPr lang="nb-NO" dirty="0"/>
              <a:t> </a:t>
            </a:r>
            <a:r>
              <a:rPr lang="nb-NO" dirty="0" err="1"/>
              <a:t>velocity</a:t>
            </a:r>
            <a:r>
              <a:rPr lang="nb-NO" dirty="0"/>
              <a:t> of </a:t>
            </a:r>
            <a:r>
              <a:rPr lang="nb-NO" dirty="0" err="1"/>
              <a:t>both</a:t>
            </a:r>
            <a:r>
              <a:rPr lang="nb-NO" dirty="0"/>
              <a:t> S </a:t>
            </a:r>
            <a:r>
              <a:rPr lang="nb-NO" dirty="0" err="1"/>
              <a:t>waves</a:t>
            </a:r>
            <a:r>
              <a:rPr lang="nb-NO" dirty="0"/>
              <a:t> </a:t>
            </a:r>
            <a:r>
              <a:rPr lang="nb-NO" dirty="0" err="1"/>
              <a:t>computed</a:t>
            </a:r>
            <a:r>
              <a:rPr lang="nb-NO" dirty="0"/>
              <a:t> </a:t>
            </a:r>
            <a:r>
              <a:rPr lang="nb-NO" dirty="0" err="1"/>
              <a:t>along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lines </a:t>
            </a:r>
            <a:r>
              <a:rPr lang="nb-NO" dirty="0" err="1"/>
              <a:t>equal</a:t>
            </a:r>
            <a:r>
              <a:rPr lang="nb-NO" dirty="0"/>
              <a:t> to </a:t>
            </a:r>
            <a:r>
              <a:rPr lang="nb-NO" dirty="0" err="1"/>
              <a:t>v</a:t>
            </a:r>
            <a:r>
              <a:rPr lang="nb-NO" sz="1400" dirty="0" err="1"/>
              <a:t>f</a:t>
            </a:r>
            <a:r>
              <a:rPr lang="nb-NO" dirty="0"/>
              <a:t>.</a:t>
            </a:r>
          </a:p>
          <a:p>
            <a:r>
              <a:rPr lang="nb-NO" dirty="0"/>
              <a:t>In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domain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singularity</a:t>
            </a:r>
            <a:r>
              <a:rPr lang="nb-NO" dirty="0"/>
              <a:t> line </a:t>
            </a:r>
            <a:r>
              <a:rPr lang="nb-NO" dirty="0" err="1"/>
              <a:t>results</a:t>
            </a:r>
            <a:r>
              <a:rPr lang="nb-NO" dirty="0"/>
              <a:t> in </a:t>
            </a:r>
            <a:r>
              <a:rPr lang="nb-NO" dirty="0" err="1"/>
              <a:t>two</a:t>
            </a:r>
            <a:r>
              <a:rPr lang="nb-NO" dirty="0"/>
              <a:t> lines.</a:t>
            </a:r>
          </a:p>
          <a:p>
            <a:r>
              <a:rPr lang="nb-NO" dirty="0"/>
              <a:t>For v</a:t>
            </a:r>
            <a:r>
              <a:rPr lang="nb-NO" sz="1400" dirty="0"/>
              <a:t>f</a:t>
            </a:r>
            <a:r>
              <a:rPr lang="nb-NO" dirty="0"/>
              <a:t>^2= v</a:t>
            </a:r>
            <a:r>
              <a:rPr lang="nb-NO" sz="1400" dirty="0"/>
              <a:t>f</a:t>
            </a:r>
            <a:r>
              <a:rPr lang="nb-NO" dirty="0"/>
              <a:t>^2cr,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additional</a:t>
            </a:r>
            <a:r>
              <a:rPr lang="nb-NO" dirty="0"/>
              <a:t> </a:t>
            </a:r>
            <a:r>
              <a:rPr lang="nb-NO" dirty="0" err="1"/>
              <a:t>singularity</a:t>
            </a:r>
            <a:r>
              <a:rPr lang="nb-NO" dirty="0"/>
              <a:t> </a:t>
            </a:r>
            <a:r>
              <a:rPr lang="nb-NO" dirty="0" err="1"/>
              <a:t>point</a:t>
            </a:r>
            <a:r>
              <a:rPr lang="nb-NO" dirty="0"/>
              <a:t> in </a:t>
            </a:r>
            <a:r>
              <a:rPr lang="nb-NO" dirty="0" err="1"/>
              <a:t>symmetry</a:t>
            </a:r>
            <a:r>
              <a:rPr lang="nb-NO" dirty="0"/>
              <a:t> plane </a:t>
            </a:r>
            <a:r>
              <a:rPr lang="nb-NO" dirty="0" err="1"/>
              <a:t>moves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singularity</a:t>
            </a:r>
            <a:r>
              <a:rPr lang="nb-NO" dirty="0"/>
              <a:t> line, </a:t>
            </a:r>
            <a:r>
              <a:rPr lang="nb-NO" dirty="0" err="1"/>
              <a:t>two</a:t>
            </a:r>
            <a:r>
              <a:rPr lang="nb-NO" dirty="0"/>
              <a:t> lines in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domain</a:t>
            </a:r>
            <a:r>
              <a:rPr lang="nb-NO" dirty="0"/>
              <a:t> </a:t>
            </a:r>
            <a:r>
              <a:rPr lang="nb-NO" dirty="0" err="1"/>
              <a:t>converge</a:t>
            </a:r>
            <a:r>
              <a:rPr lang="nb-NO" dirty="0"/>
              <a:t>, and ellipse </a:t>
            </a:r>
            <a:r>
              <a:rPr lang="nb-NO" dirty="0" err="1"/>
              <a:t>collapses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677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A8CD-AF62-410E-B718-86A87C55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Acknowledgements</a:t>
            </a:r>
            <a:endParaRPr lang="nb-N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E0697-0BB1-4135-948C-F2A78140A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GAMES </a:t>
            </a:r>
            <a:r>
              <a:rPr lang="nb-NO" dirty="0" err="1"/>
              <a:t>project</a:t>
            </a:r>
            <a:r>
              <a:rPr lang="nb-NO" dirty="0"/>
              <a:t> at NTNU</a:t>
            </a:r>
          </a:p>
        </p:txBody>
      </p:sp>
    </p:spTree>
    <p:extLst>
      <p:ext uri="{BB962C8B-B14F-4D97-AF65-F5344CB8AC3E}">
        <p14:creationId xmlns:p14="http://schemas.microsoft.com/office/powerpoint/2010/main" val="226427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84FA9-707B-406E-8926-2FD7CBF2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ORT </a:t>
            </a:r>
            <a:r>
              <a:rPr lang="nb-NO" b="1" dirty="0" err="1"/>
              <a:t>model</a:t>
            </a:r>
            <a:r>
              <a:rPr lang="nb-NO" b="1" dirty="0"/>
              <a:t> (1-6 </a:t>
            </a:r>
            <a:r>
              <a:rPr lang="nb-NO" b="1" dirty="0" err="1"/>
              <a:t>singularity</a:t>
            </a:r>
            <a:r>
              <a:rPr lang="nb-NO" b="1" dirty="0"/>
              <a:t> </a:t>
            </a:r>
            <a:r>
              <a:rPr lang="nb-NO" b="1" dirty="0" err="1"/>
              <a:t>points</a:t>
            </a:r>
            <a:r>
              <a:rPr lang="nb-NO" b="1" dirty="0"/>
              <a:t>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5DC0FA8-6195-484F-9D21-8C348A130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09848"/>
              </p:ext>
            </p:extLst>
          </p:nvPr>
        </p:nvGraphicFramePr>
        <p:xfrm>
          <a:off x="7671367" y="3165228"/>
          <a:ext cx="38671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2578100" imgH="965200" progId="Equation.DSMT4">
                  <p:embed/>
                </p:oleObj>
              </mc:Choice>
              <mc:Fallback>
                <p:oleObj name="Equation" r:id="rId3" imgW="2578100" imgH="965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5DC0FA8-6195-484F-9D21-8C348A130B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367" y="3165228"/>
                        <a:ext cx="386715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ACA0377-FA55-41EE-AF72-342DC57981A0}"/>
              </a:ext>
            </a:extLst>
          </p:cNvPr>
          <p:cNvSpPr txBox="1"/>
          <p:nvPr/>
        </p:nvSpPr>
        <p:spPr>
          <a:xfrm>
            <a:off x="7258691" y="1542045"/>
            <a:ext cx="46925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/>
              <a:t>Conditions</a:t>
            </a:r>
            <a:r>
              <a:rPr lang="nb-NO" dirty="0"/>
              <a:t> </a:t>
            </a:r>
          </a:p>
          <a:p>
            <a:r>
              <a:rPr lang="nb-NO" dirty="0"/>
              <a:t>(</a:t>
            </a:r>
            <a:r>
              <a:rPr lang="nb-NO" dirty="0" err="1"/>
              <a:t>Sylvester’s</a:t>
            </a:r>
            <a:r>
              <a:rPr lang="nb-NO" dirty="0"/>
              <a:t> </a:t>
            </a:r>
            <a:r>
              <a:rPr lang="nb-NO" dirty="0" err="1"/>
              <a:t>criterion</a:t>
            </a:r>
            <a:r>
              <a:rPr lang="nb-NO" dirty="0"/>
              <a:t> for positive </a:t>
            </a:r>
            <a:r>
              <a:rPr lang="nb-NO" dirty="0" err="1"/>
              <a:t>definite</a:t>
            </a:r>
            <a:r>
              <a:rPr lang="nb-NO" dirty="0"/>
              <a:t> </a:t>
            </a:r>
            <a:r>
              <a:rPr lang="nb-NO" dirty="0" err="1"/>
              <a:t>matrix</a:t>
            </a:r>
            <a:r>
              <a:rPr lang="nb-NO" dirty="0"/>
              <a:t>)</a:t>
            </a:r>
          </a:p>
          <a:p>
            <a:r>
              <a:rPr lang="nb-NO" dirty="0"/>
              <a:t>and </a:t>
            </a:r>
            <a:r>
              <a:rPr lang="nb-NO" b="1" i="1" dirty="0" err="1"/>
              <a:t>exclude</a:t>
            </a:r>
            <a:r>
              <a:rPr lang="nb-NO" dirty="0"/>
              <a:t>: </a:t>
            </a:r>
          </a:p>
          <a:p>
            <a:r>
              <a:rPr lang="nb-NO" dirty="0"/>
              <a:t>1) </a:t>
            </a:r>
            <a:r>
              <a:rPr lang="nb-NO" dirty="0" err="1"/>
              <a:t>abnormal</a:t>
            </a:r>
            <a:r>
              <a:rPr lang="nb-NO" dirty="0"/>
              <a:t> S </a:t>
            </a:r>
            <a:r>
              <a:rPr lang="nb-NO" dirty="0" err="1"/>
              <a:t>wave</a:t>
            </a:r>
            <a:r>
              <a:rPr lang="nb-NO" dirty="0"/>
              <a:t> </a:t>
            </a:r>
            <a:r>
              <a:rPr lang="nb-NO" dirty="0" err="1"/>
              <a:t>polarization</a:t>
            </a:r>
            <a:r>
              <a:rPr lang="nb-NO" dirty="0"/>
              <a:t>;</a:t>
            </a:r>
          </a:p>
          <a:p>
            <a:r>
              <a:rPr lang="nb-NO" dirty="0"/>
              <a:t>2)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singularity</a:t>
            </a:r>
            <a:r>
              <a:rPr lang="nb-NO" i="1" dirty="0"/>
              <a:t> </a:t>
            </a:r>
            <a:r>
              <a:rPr lang="nb-NO" i="1" dirty="0" err="1"/>
              <a:t>points</a:t>
            </a:r>
            <a:r>
              <a:rPr lang="nb-NO" i="1" dirty="0"/>
              <a:t> </a:t>
            </a:r>
            <a:r>
              <a:rPr lang="nb-NO" i="1" dirty="0" err="1"/>
              <a:t>with</a:t>
            </a:r>
            <a:r>
              <a:rPr lang="nb-NO" i="1" dirty="0"/>
              <a:t> P </a:t>
            </a:r>
            <a:r>
              <a:rPr lang="nb-NO" i="1" dirty="0" err="1"/>
              <a:t>wave</a:t>
            </a:r>
            <a:r>
              <a:rPr lang="nb-NO" dirty="0"/>
              <a:t>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500C4B7-344A-440C-8A16-E907BD4922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471884"/>
              </p:ext>
            </p:extLst>
          </p:nvPr>
        </p:nvGraphicFramePr>
        <p:xfrm>
          <a:off x="8054748" y="5410780"/>
          <a:ext cx="31003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5" imgW="2070000" imgH="253800" progId="Equation.DSMT4">
                  <p:embed/>
                </p:oleObj>
              </mc:Choice>
              <mc:Fallback>
                <p:oleObj name="Equation" r:id="rId5" imgW="207000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500C4B7-344A-440C-8A16-E907BD4922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4748" y="5410780"/>
                        <a:ext cx="31003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0548671-8D30-43BA-85DD-5DC071D77372}"/>
              </a:ext>
            </a:extLst>
          </p:cNvPr>
          <p:cNvSpPr txBox="1"/>
          <p:nvPr/>
        </p:nvSpPr>
        <p:spPr>
          <a:xfrm>
            <a:off x="7617567" y="4922488"/>
            <a:ext cx="436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/>
              <a:t>Selection</a:t>
            </a:r>
            <a:r>
              <a:rPr lang="nb-NO" b="1" dirty="0"/>
              <a:t> of </a:t>
            </a:r>
            <a:r>
              <a:rPr lang="nb-NO" b="1" dirty="0" err="1"/>
              <a:t>essential</a:t>
            </a:r>
            <a:r>
              <a:rPr lang="nb-NO" b="1" dirty="0"/>
              <a:t> </a:t>
            </a:r>
            <a:r>
              <a:rPr lang="nb-NO" b="1" dirty="0" err="1"/>
              <a:t>symmetry</a:t>
            </a:r>
            <a:r>
              <a:rPr lang="nb-NO" b="1" dirty="0"/>
              <a:t> plane (2-3):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AE3A57-5BA3-48E9-A8C5-7EF28732B3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61478" y="1864562"/>
            <a:ext cx="3937061" cy="3927218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8A13768-A5EA-4041-8C8F-CF0134F1B98A}"/>
              </a:ext>
            </a:extLst>
          </p:cNvPr>
          <p:cNvSpPr/>
          <p:nvPr/>
        </p:nvSpPr>
        <p:spPr>
          <a:xfrm>
            <a:off x="3000385" y="3531466"/>
            <a:ext cx="130629" cy="130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16B04B-6398-438E-952C-A5CD996F9AF6}"/>
              </a:ext>
            </a:extLst>
          </p:cNvPr>
          <p:cNvSpPr/>
          <p:nvPr/>
        </p:nvSpPr>
        <p:spPr>
          <a:xfrm>
            <a:off x="3152785" y="2425516"/>
            <a:ext cx="130629" cy="130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5B1455-F6F2-4370-832B-21F7FB961E66}"/>
              </a:ext>
            </a:extLst>
          </p:cNvPr>
          <p:cNvSpPr/>
          <p:nvPr/>
        </p:nvSpPr>
        <p:spPr>
          <a:xfrm>
            <a:off x="3949740" y="2903689"/>
            <a:ext cx="130629" cy="130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F9A48E-330C-43D9-A53D-E9BC4A5A987B}"/>
              </a:ext>
            </a:extLst>
          </p:cNvPr>
          <p:cNvSpPr/>
          <p:nvPr/>
        </p:nvSpPr>
        <p:spPr>
          <a:xfrm>
            <a:off x="2842392" y="5546224"/>
            <a:ext cx="130629" cy="130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3D16155-836D-4AB6-9540-C0DC4EA34D89}"/>
              </a:ext>
            </a:extLst>
          </p:cNvPr>
          <p:cNvSpPr/>
          <p:nvPr/>
        </p:nvSpPr>
        <p:spPr>
          <a:xfrm>
            <a:off x="3295398" y="5546224"/>
            <a:ext cx="130629" cy="1306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0FC6B9E-6CE4-4902-A546-EF3EEFACCDAE}"/>
              </a:ext>
            </a:extLst>
          </p:cNvPr>
          <p:cNvSpPr/>
          <p:nvPr/>
        </p:nvSpPr>
        <p:spPr>
          <a:xfrm>
            <a:off x="1794752" y="3044591"/>
            <a:ext cx="130629" cy="130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EFC4CC-4974-468B-BE76-0ED4BE3D0E36}"/>
              </a:ext>
            </a:extLst>
          </p:cNvPr>
          <p:cNvSpPr txBox="1"/>
          <p:nvPr/>
        </p:nvSpPr>
        <p:spPr>
          <a:xfrm>
            <a:off x="838200" y="5905011"/>
            <a:ext cx="6659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Minimum </a:t>
            </a:r>
            <a:r>
              <a:rPr lang="nb-NO" dirty="0" err="1"/>
              <a:t>number</a:t>
            </a:r>
            <a:r>
              <a:rPr lang="nb-NO" dirty="0"/>
              <a:t> is 1x4 = 4; Maximum </a:t>
            </a:r>
            <a:r>
              <a:rPr lang="nb-NO" dirty="0" err="1"/>
              <a:t>number</a:t>
            </a:r>
            <a:r>
              <a:rPr lang="nb-NO" dirty="0"/>
              <a:t> is 5x4 + 1x8 = </a:t>
            </a:r>
            <a:r>
              <a:rPr lang="nb-NO" b="1" dirty="0"/>
              <a:t>28</a:t>
            </a:r>
          </a:p>
          <a:p>
            <a:r>
              <a:rPr lang="nb-NO" dirty="0"/>
              <a:t>(For general ORT, 6x4 + 1x8 = </a:t>
            </a:r>
            <a:r>
              <a:rPr lang="nb-NO" b="1" dirty="0"/>
              <a:t>32</a:t>
            </a:r>
            <a:r>
              <a:rPr lang="nb-NO" dirty="0"/>
              <a:t>).</a:t>
            </a:r>
          </a:p>
          <a:p>
            <a:r>
              <a:rPr lang="nb-NO" i="1" dirty="0" err="1"/>
              <a:t>We</a:t>
            </a:r>
            <a:r>
              <a:rPr lang="nb-NO" i="1" dirty="0"/>
              <a:t> </a:t>
            </a:r>
            <a:r>
              <a:rPr lang="nb-NO" i="1" dirty="0" err="1"/>
              <a:t>exclude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singularity</a:t>
            </a:r>
            <a:r>
              <a:rPr lang="nb-NO" i="1" dirty="0"/>
              <a:t> </a:t>
            </a:r>
            <a:r>
              <a:rPr lang="nb-NO" i="1" dirty="0" err="1"/>
              <a:t>points</a:t>
            </a:r>
            <a:r>
              <a:rPr lang="nb-NO" i="1" dirty="0"/>
              <a:t> from P&amp;S1 </a:t>
            </a:r>
            <a:r>
              <a:rPr lang="nb-NO" i="1" dirty="0" err="1"/>
              <a:t>waves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335430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214D-96B4-4235-BA7F-FD79D32C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Method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475F16F-6D22-4B28-9A32-0549A2F32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255840"/>
              </p:ext>
            </p:extLst>
          </p:nvPr>
        </p:nvGraphicFramePr>
        <p:xfrm>
          <a:off x="670071" y="1617721"/>
          <a:ext cx="4973586" cy="318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3" imgW="2184120" imgH="1396800" progId="Equation.DSMT4">
                  <p:embed/>
                </p:oleObj>
              </mc:Choice>
              <mc:Fallback>
                <p:oleObj name="Equation" r:id="rId3" imgW="2184120" imgH="1396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5DC0FA8-6195-484F-9D21-8C348A130B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71" y="1617721"/>
                        <a:ext cx="4973586" cy="3180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6BDEC42-F31C-4B0D-9C4C-D3B66F589234}"/>
              </a:ext>
            </a:extLst>
          </p:cNvPr>
          <p:cNvSpPr txBox="1"/>
          <p:nvPr/>
        </p:nvSpPr>
        <p:spPr>
          <a:xfrm>
            <a:off x="1325461" y="5055613"/>
            <a:ext cx="489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Diagonal </a:t>
            </a:r>
            <a:r>
              <a:rPr lang="nb-NO" dirty="0" err="1"/>
              <a:t>coefficients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not of </a:t>
            </a:r>
            <a:r>
              <a:rPr lang="nb-NO" dirty="0" err="1"/>
              <a:t>importance</a:t>
            </a:r>
            <a:r>
              <a:rPr lang="nb-NO" dirty="0"/>
              <a:t> (</a:t>
            </a:r>
            <a:r>
              <a:rPr lang="nb-NO" dirty="0" err="1"/>
              <a:t>fixed</a:t>
            </a:r>
            <a:r>
              <a:rPr lang="nb-NO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DFABF-FC80-4F5E-8DF3-F895B22960CB}"/>
              </a:ext>
            </a:extLst>
          </p:cNvPr>
          <p:cNvSpPr txBox="1"/>
          <p:nvPr/>
        </p:nvSpPr>
        <p:spPr>
          <a:xfrm>
            <a:off x="838200" y="5807710"/>
            <a:ext cx="722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Non-diagonal </a:t>
            </a:r>
            <a:r>
              <a:rPr lang="nb-NO" dirty="0" err="1"/>
              <a:t>coefficients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controlling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anellipticity</a:t>
            </a:r>
            <a:r>
              <a:rPr lang="nb-NO" dirty="0"/>
              <a:t> (matter of </a:t>
            </a:r>
            <a:r>
              <a:rPr lang="nb-NO" dirty="0" err="1"/>
              <a:t>change</a:t>
            </a:r>
            <a:r>
              <a:rPr lang="nb-NO" dirty="0"/>
              <a:t>)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B41391F-7031-4C05-A6CB-1AFC3A8613F6}"/>
              </a:ext>
            </a:extLst>
          </p:cNvPr>
          <p:cNvSpPr/>
          <p:nvPr/>
        </p:nvSpPr>
        <p:spPr>
          <a:xfrm flipH="1" flipV="1">
            <a:off x="1783512" y="1746673"/>
            <a:ext cx="1556843" cy="1252596"/>
          </a:xfrm>
          <a:prstGeom prst="rtTriangl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752FE25-84A2-4620-BD3F-70B9F21906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33346"/>
              </p:ext>
            </p:extLst>
          </p:nvPr>
        </p:nvGraphicFramePr>
        <p:xfrm>
          <a:off x="8656494" y="2558795"/>
          <a:ext cx="2159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5" imgW="1079280" imgH="685800" progId="Equation.DSMT4">
                  <p:embed/>
                </p:oleObj>
              </mc:Choice>
              <mc:Fallback>
                <p:oleObj name="Equation" r:id="rId5" imgW="107928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6CD42C8-8156-4CBD-9025-C5825BC509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6494" y="2558795"/>
                        <a:ext cx="2159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43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26BD-F515-40F5-B2AB-10668408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To </a:t>
            </a:r>
            <a:r>
              <a:rPr lang="nb-NO" b="1" dirty="0" err="1"/>
              <a:t>find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</a:t>
            </a:r>
            <a:r>
              <a:rPr lang="nb-NO" b="1" dirty="0" err="1"/>
              <a:t>singularity</a:t>
            </a:r>
            <a:r>
              <a:rPr lang="nb-NO" b="1" dirty="0"/>
              <a:t> </a:t>
            </a:r>
            <a:r>
              <a:rPr lang="nb-NO" b="1" dirty="0" err="1"/>
              <a:t>point</a:t>
            </a:r>
            <a:r>
              <a:rPr lang="nb-NO" b="1" dirty="0"/>
              <a:t> in-</a:t>
            </a:r>
            <a:r>
              <a:rPr lang="nb-NO" b="1" dirty="0" err="1"/>
              <a:t>between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</a:t>
            </a:r>
            <a:r>
              <a:rPr lang="nb-NO" b="1" dirty="0" err="1"/>
              <a:t>symmetry</a:t>
            </a:r>
            <a:r>
              <a:rPr lang="nb-NO" b="1" dirty="0"/>
              <a:t> planes (</a:t>
            </a:r>
            <a:r>
              <a:rPr lang="nb-NO" b="1" dirty="0" err="1"/>
              <a:t>Schoenberg</a:t>
            </a:r>
            <a:r>
              <a:rPr lang="nb-NO" b="1" dirty="0"/>
              <a:t> and </a:t>
            </a:r>
            <a:r>
              <a:rPr lang="nb-NO" b="1" dirty="0" err="1"/>
              <a:t>Helbig</a:t>
            </a:r>
            <a:r>
              <a:rPr lang="nb-NO" b="1" dirty="0"/>
              <a:t>, 1997)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4F36A0F-6C68-4971-984D-9595F8C34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349888"/>
              </p:ext>
            </p:extLst>
          </p:nvPr>
        </p:nvGraphicFramePr>
        <p:xfrm>
          <a:off x="498926" y="3393857"/>
          <a:ext cx="43688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3" imgW="2184120" imgH="774360" progId="Equation.DSMT4">
                  <p:embed/>
                </p:oleObj>
              </mc:Choice>
              <mc:Fallback>
                <p:oleObj name="Equation" r:id="rId3" imgW="218412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4F36A0F-6C68-4971-984D-9595F8C34F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26" y="3393857"/>
                        <a:ext cx="4368800" cy="1549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E47B8F-0A03-44ED-9B09-6E3A33630EE9}"/>
              </a:ext>
            </a:extLst>
          </p:cNvPr>
          <p:cNvSpPr txBox="1"/>
          <p:nvPr/>
        </p:nvSpPr>
        <p:spPr>
          <a:xfrm>
            <a:off x="498926" y="1757442"/>
            <a:ext cx="4275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Second-order </a:t>
            </a:r>
            <a:r>
              <a:rPr lang="nb-NO" sz="2800" dirty="0" err="1"/>
              <a:t>minors</a:t>
            </a:r>
            <a:r>
              <a:rPr lang="nb-NO" sz="2800" dirty="0"/>
              <a:t> of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</a:p>
          <a:p>
            <a:r>
              <a:rPr lang="nb-NO" sz="2800" dirty="0" err="1"/>
              <a:t>Christoffel</a:t>
            </a:r>
            <a:r>
              <a:rPr lang="nb-NO" sz="2800" dirty="0"/>
              <a:t> </a:t>
            </a:r>
            <a:r>
              <a:rPr lang="nb-NO" sz="2800" dirty="0" err="1"/>
              <a:t>matrix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zero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5DB52E2-B334-4FA3-84E5-F67FBBB0B9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302074"/>
              </p:ext>
            </p:extLst>
          </p:nvPr>
        </p:nvGraphicFramePr>
        <p:xfrm>
          <a:off x="190140" y="5890747"/>
          <a:ext cx="916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5" imgW="4495680" imgH="431640" progId="Equation.DSMT4">
                  <p:embed/>
                </p:oleObj>
              </mc:Choice>
              <mc:Fallback>
                <p:oleObj name="Equation" r:id="rId5" imgW="4495680" imgH="4316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E575B0F-5D72-4D37-A992-BB0962D60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40" y="5890747"/>
                        <a:ext cx="916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564D50C-AEBE-4179-8B67-50450D7E34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25928"/>
              </p:ext>
            </p:extLst>
          </p:nvPr>
        </p:nvGraphicFramePr>
        <p:xfrm>
          <a:off x="6621914" y="2418502"/>
          <a:ext cx="46482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7" imgW="2323800" imgH="1650960" progId="Equation.DSMT4">
                  <p:embed/>
                </p:oleObj>
              </mc:Choice>
              <mc:Fallback>
                <p:oleObj name="Equation" r:id="rId7" imgW="2323800" imgH="1650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F886111-2C34-4924-9072-FE79253B1C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914" y="2418502"/>
                        <a:ext cx="4648200" cy="3302000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70FDD3E6-0918-418D-9F03-BAF51ABE6981}"/>
              </a:ext>
            </a:extLst>
          </p:cNvPr>
          <p:cNvSpPr/>
          <p:nvPr/>
        </p:nvSpPr>
        <p:spPr>
          <a:xfrm>
            <a:off x="5360565" y="3892492"/>
            <a:ext cx="645952" cy="547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85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26BD-F515-40F5-B2AB-10668408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Conditions</a:t>
            </a:r>
            <a:r>
              <a:rPr lang="nb-NO" b="1" dirty="0"/>
              <a:t> for </a:t>
            </a:r>
            <a:r>
              <a:rPr lang="nb-NO" b="1" dirty="0" err="1"/>
              <a:t>existance</a:t>
            </a:r>
            <a:r>
              <a:rPr lang="nb-NO" b="1" dirty="0"/>
              <a:t> of </a:t>
            </a:r>
            <a:r>
              <a:rPr lang="nb-NO" b="1" dirty="0" err="1"/>
              <a:t>singularity</a:t>
            </a:r>
            <a:r>
              <a:rPr lang="nb-NO" b="1" dirty="0"/>
              <a:t> </a:t>
            </a:r>
            <a:r>
              <a:rPr lang="nb-NO" b="1" dirty="0" err="1"/>
              <a:t>point</a:t>
            </a:r>
            <a:r>
              <a:rPr lang="nb-NO" b="1" dirty="0"/>
              <a:t> in-</a:t>
            </a:r>
            <a:r>
              <a:rPr lang="nb-NO" b="1" dirty="0" err="1"/>
              <a:t>between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</a:t>
            </a:r>
            <a:r>
              <a:rPr lang="nb-NO" b="1" dirty="0" err="1"/>
              <a:t>symmetry</a:t>
            </a:r>
            <a:r>
              <a:rPr lang="nb-NO" b="1" dirty="0"/>
              <a:t> planes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13F2B13-7BED-4FCD-8A6B-26BA72D8C1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194967"/>
              </p:ext>
            </p:extLst>
          </p:nvPr>
        </p:nvGraphicFramePr>
        <p:xfrm>
          <a:off x="1525991" y="2327421"/>
          <a:ext cx="294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3" imgW="1473120" imgH="228600" progId="Equation.DSMT4">
                  <p:embed/>
                </p:oleObj>
              </mc:Choice>
              <mc:Fallback>
                <p:oleObj name="Equation" r:id="rId3" imgW="1473120" imgH="228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13F2B13-7BED-4FCD-8A6B-26BA72D8C1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991" y="2327421"/>
                        <a:ext cx="294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DD58F79-F057-4209-8740-6E78DD4CD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34140"/>
              </p:ext>
            </p:extLst>
          </p:nvPr>
        </p:nvGraphicFramePr>
        <p:xfrm>
          <a:off x="1525991" y="3713206"/>
          <a:ext cx="284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5" imgW="1422360" imgH="228600" progId="Equation.DSMT4">
                  <p:embed/>
                </p:oleObj>
              </mc:Choice>
              <mc:Fallback>
                <p:oleObj name="Equation" r:id="rId5" imgW="142236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DD58F79-F057-4209-8740-6E78DD4CDB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991" y="3713206"/>
                        <a:ext cx="284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452B67A-098A-4F37-AD3C-11CC5D8C817A}"/>
              </a:ext>
            </a:extLst>
          </p:cNvPr>
          <p:cNvSpPr txBox="1"/>
          <p:nvPr/>
        </p:nvSpPr>
        <p:spPr>
          <a:xfrm>
            <a:off x="2571825" y="2912753"/>
            <a:ext cx="551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i="1" dirty="0"/>
              <a:t>or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5AA64FF-03BD-4BF8-B83D-65B91F1FB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641546"/>
              </p:ext>
            </p:extLst>
          </p:nvPr>
        </p:nvGraphicFramePr>
        <p:xfrm>
          <a:off x="6964363" y="4876800"/>
          <a:ext cx="4826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7" imgW="2412720" imgH="482400" progId="Equation.DSMT4">
                  <p:embed/>
                </p:oleObj>
              </mc:Choice>
              <mc:Fallback>
                <p:oleObj name="Equation" r:id="rId7" imgW="241272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5AA64FF-03BD-4BF8-B83D-65B91F1FBB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363" y="4876800"/>
                        <a:ext cx="4826000" cy="965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96B5202-0FB2-4B25-93EB-DF76D08754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468073"/>
              </p:ext>
            </p:extLst>
          </p:nvPr>
        </p:nvGraphicFramePr>
        <p:xfrm>
          <a:off x="1576791" y="5098991"/>
          <a:ext cx="289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9" imgW="1447560" imgH="241200" progId="Equation.DSMT4">
                  <p:embed/>
                </p:oleObj>
              </mc:Choice>
              <mc:Fallback>
                <p:oleObj name="Equation" r:id="rId9" imgW="144756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96B5202-0FB2-4B25-93EB-DF76D08754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791" y="5098991"/>
                        <a:ext cx="28956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536D1FC2-6729-4C96-B480-85C5F7281C1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719610" y="1526840"/>
            <a:ext cx="3634190" cy="317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3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F40E-DD83-4AC2-8F22-97B0C71F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Degenerate</a:t>
            </a:r>
            <a:r>
              <a:rPr lang="nb-NO" b="1" dirty="0"/>
              <a:t> 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13E26-04AF-4E47-87E0-7D707C4BA6A5}"/>
              </a:ext>
            </a:extLst>
          </p:cNvPr>
          <p:cNvSpPr txBox="1"/>
          <p:nvPr/>
        </p:nvSpPr>
        <p:spPr>
          <a:xfrm>
            <a:off x="7113865" y="3280095"/>
            <a:ext cx="42050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 err="1"/>
              <a:t>Degenerate</a:t>
            </a:r>
            <a:r>
              <a:rPr lang="nb-NO" sz="4000" i="1" dirty="0"/>
              <a:t> system</a:t>
            </a:r>
          </a:p>
          <a:p>
            <a:r>
              <a:rPr lang="nb-NO" sz="4000" i="1" dirty="0"/>
              <a:t>of linear </a:t>
            </a:r>
            <a:r>
              <a:rPr lang="nb-NO" sz="4000" i="1" dirty="0" err="1"/>
              <a:t>equations</a:t>
            </a:r>
            <a:endParaRPr lang="nb-NO" sz="4000" i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5784531-3468-4ABF-8854-2BDCFDB77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949503"/>
              </p:ext>
            </p:extLst>
          </p:nvPr>
        </p:nvGraphicFramePr>
        <p:xfrm>
          <a:off x="1727200" y="3167114"/>
          <a:ext cx="43688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3" imgW="2184120" imgH="774360" progId="Equation.DSMT4">
                  <p:embed/>
                </p:oleObj>
              </mc:Choice>
              <mc:Fallback>
                <p:oleObj name="Equation" r:id="rId3" imgW="218412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4F36A0F-6C68-4971-984D-9595F8C34F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167114"/>
                        <a:ext cx="4368800" cy="1549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52722C9-6269-4B46-97B5-C130A0395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62096"/>
              </p:ext>
            </p:extLst>
          </p:nvPr>
        </p:nvGraphicFramePr>
        <p:xfrm>
          <a:off x="2092952" y="1894572"/>
          <a:ext cx="375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5" imgW="1879560" imgH="241200" progId="Equation.DSMT4">
                  <p:embed/>
                </p:oleObj>
              </mc:Choice>
              <mc:Fallback>
                <p:oleObj name="Equation" r:id="rId5" imgW="187956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96B5202-0FB2-4B25-93EB-DF76D08754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952" y="1894572"/>
                        <a:ext cx="37592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E5AB88D-90FC-4411-97CE-28C5F46CEB9F}"/>
              </a:ext>
            </a:extLst>
          </p:cNvPr>
          <p:cNvSpPr txBox="1"/>
          <p:nvPr/>
        </p:nvSpPr>
        <p:spPr>
          <a:xfrm>
            <a:off x="1337265" y="5538768"/>
            <a:ext cx="6156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/>
              <a:t>This case </a:t>
            </a:r>
            <a:r>
              <a:rPr lang="nb-NO" sz="2800" i="1" dirty="0" err="1"/>
              <a:t>results</a:t>
            </a:r>
            <a:r>
              <a:rPr lang="nb-NO" sz="2800" i="1" dirty="0"/>
              <a:t> not in a </a:t>
            </a:r>
            <a:r>
              <a:rPr lang="nb-NO" sz="2800" i="1" dirty="0" err="1"/>
              <a:t>singularity</a:t>
            </a:r>
            <a:r>
              <a:rPr lang="nb-NO" sz="2800" i="1" dirty="0"/>
              <a:t> </a:t>
            </a:r>
            <a:r>
              <a:rPr lang="nb-NO" sz="2800" i="1" dirty="0" err="1"/>
              <a:t>point</a:t>
            </a:r>
            <a:endParaRPr lang="nb-NO" sz="2800" i="1" dirty="0"/>
          </a:p>
          <a:p>
            <a:r>
              <a:rPr lang="nb-NO" sz="2800" i="1" dirty="0" err="1"/>
              <a:t>but</a:t>
            </a:r>
            <a:r>
              <a:rPr lang="nb-NO" sz="2800" i="1" dirty="0"/>
              <a:t> a </a:t>
            </a:r>
            <a:r>
              <a:rPr lang="nb-NO" sz="2800" b="1" i="1" dirty="0" err="1"/>
              <a:t>singularity</a:t>
            </a:r>
            <a:r>
              <a:rPr lang="nb-NO" sz="2800" b="1" i="1" dirty="0"/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173836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F40E-DD83-4AC2-8F22-97B0C71F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Degenerate</a:t>
            </a:r>
            <a:r>
              <a:rPr lang="nb-NO" b="1" dirty="0"/>
              <a:t> 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13E26-04AF-4E47-87E0-7D707C4BA6A5}"/>
              </a:ext>
            </a:extLst>
          </p:cNvPr>
          <p:cNvSpPr txBox="1"/>
          <p:nvPr/>
        </p:nvSpPr>
        <p:spPr>
          <a:xfrm>
            <a:off x="2122415" y="5169436"/>
            <a:ext cx="5852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i="1" dirty="0"/>
              <a:t>One parameter </a:t>
            </a:r>
            <a:r>
              <a:rPr lang="nb-NO" sz="4000" i="1" dirty="0" err="1"/>
              <a:t>family</a:t>
            </a:r>
            <a:r>
              <a:rPr lang="nb-NO" sz="4000" i="1" dirty="0"/>
              <a:t> (f</a:t>
            </a:r>
            <a:r>
              <a:rPr lang="nb-NO" sz="2800" i="1" dirty="0"/>
              <a:t>13</a:t>
            </a:r>
            <a:r>
              <a:rPr lang="nb-NO" sz="4000" i="1" dirty="0"/>
              <a:t>)</a:t>
            </a:r>
          </a:p>
          <a:p>
            <a:r>
              <a:rPr lang="nb-NO" sz="4000" i="1" dirty="0"/>
              <a:t>of </a:t>
            </a:r>
            <a:r>
              <a:rPr lang="nb-NO" sz="4000" i="1" dirty="0" err="1"/>
              <a:t>degenerate</a:t>
            </a:r>
            <a:r>
              <a:rPr lang="nb-NO" sz="4000" i="1" dirty="0"/>
              <a:t> ORT </a:t>
            </a:r>
            <a:r>
              <a:rPr lang="nb-NO" sz="4000" i="1" dirty="0" err="1"/>
              <a:t>models</a:t>
            </a:r>
            <a:endParaRPr lang="nb-NO" sz="4000" i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5784531-3468-4ABF-8854-2BDCFDB77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572492"/>
              </p:ext>
            </p:extLst>
          </p:nvPr>
        </p:nvGraphicFramePr>
        <p:xfrm>
          <a:off x="873073" y="3257334"/>
          <a:ext cx="1041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3" imgW="520560" imgH="457200" progId="Equation.DSMT4">
                  <p:embed/>
                </p:oleObj>
              </mc:Choice>
              <mc:Fallback>
                <p:oleObj name="Equation" r:id="rId3" imgW="52056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5784531-3468-4ABF-8854-2BDCFDB779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073" y="3257334"/>
                        <a:ext cx="1041400" cy="914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B22DEFB-01D8-4B32-B584-35091253B2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681058"/>
              </p:ext>
            </p:extLst>
          </p:nvPr>
        </p:nvGraphicFramePr>
        <p:xfrm>
          <a:off x="3220914" y="2825534"/>
          <a:ext cx="2768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5" imgW="1384200" imgH="888840" progId="Equation.DSMT4">
                  <p:embed/>
                </p:oleObj>
              </mc:Choice>
              <mc:Fallback>
                <p:oleObj name="Equation" r:id="rId5" imgW="1384200" imgH="888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5784531-3468-4ABF-8854-2BDCFDB779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914" y="2825534"/>
                        <a:ext cx="2768600" cy="1778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31AA9B0D-9606-49E7-8631-C171FE3E1D9E}"/>
              </a:ext>
            </a:extLst>
          </p:cNvPr>
          <p:cNvSpPr/>
          <p:nvPr/>
        </p:nvSpPr>
        <p:spPr>
          <a:xfrm>
            <a:off x="2323750" y="3429000"/>
            <a:ext cx="620786" cy="597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01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F40E-DD83-4AC2-8F22-97B0C71F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Degenerate</a:t>
            </a:r>
            <a:r>
              <a:rPr lang="nb-NO" b="1" dirty="0"/>
              <a:t> 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13E26-04AF-4E47-87E0-7D707C4BA6A5}"/>
              </a:ext>
            </a:extLst>
          </p:cNvPr>
          <p:cNvSpPr txBox="1"/>
          <p:nvPr/>
        </p:nvSpPr>
        <p:spPr>
          <a:xfrm>
            <a:off x="0" y="5274003"/>
            <a:ext cx="7258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i="1" dirty="0" err="1"/>
              <a:t>Phase</a:t>
            </a:r>
            <a:r>
              <a:rPr lang="nb-NO" sz="2800" i="1" dirty="0"/>
              <a:t> </a:t>
            </a:r>
            <a:r>
              <a:rPr lang="nb-NO" sz="2800" i="1" dirty="0" err="1"/>
              <a:t>velocity</a:t>
            </a:r>
            <a:r>
              <a:rPr lang="nb-NO" sz="2800" i="1" dirty="0"/>
              <a:t> </a:t>
            </a:r>
            <a:r>
              <a:rPr lang="nb-NO" sz="2800" i="1" dirty="0" err="1"/>
              <a:t>squared</a:t>
            </a:r>
            <a:r>
              <a:rPr lang="nb-NO" sz="2800" i="1" dirty="0"/>
              <a:t> </a:t>
            </a:r>
            <a:r>
              <a:rPr lang="nb-NO" sz="2800" i="1" dirty="0" err="1"/>
              <a:t>along</a:t>
            </a:r>
            <a:r>
              <a:rPr lang="nb-NO" sz="2800" i="1" dirty="0"/>
              <a:t> </a:t>
            </a:r>
            <a:r>
              <a:rPr lang="nb-NO" sz="2800" i="1" dirty="0" err="1"/>
              <a:t>the</a:t>
            </a:r>
            <a:r>
              <a:rPr lang="nb-NO" sz="2800" i="1" dirty="0"/>
              <a:t> </a:t>
            </a:r>
            <a:r>
              <a:rPr lang="nb-NO" sz="2800" i="1" dirty="0" err="1"/>
              <a:t>singularity</a:t>
            </a:r>
            <a:r>
              <a:rPr lang="nb-NO" sz="2800" i="1" dirty="0"/>
              <a:t> line: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BA9CFA4-8A09-4776-B96E-389A859941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002320"/>
              </p:ext>
            </p:extLst>
          </p:nvPr>
        </p:nvGraphicFramePr>
        <p:xfrm>
          <a:off x="512209" y="1690688"/>
          <a:ext cx="60452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3" imgW="3022560" imgH="749160" progId="Equation.DSMT4">
                  <p:embed/>
                </p:oleObj>
              </mc:Choice>
              <mc:Fallback>
                <p:oleObj name="Equation" r:id="rId3" imgW="3022560" imgH="749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4F36A0F-6C68-4971-984D-9595F8C34F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09" y="1690688"/>
                        <a:ext cx="6045200" cy="1498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0AC9FE3-0600-462C-83AC-823D09CFC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913127"/>
              </p:ext>
            </p:extLst>
          </p:nvPr>
        </p:nvGraphicFramePr>
        <p:xfrm>
          <a:off x="7926548" y="1550013"/>
          <a:ext cx="19304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5" imgW="965160" imgH="888840" progId="Equation.DSMT4">
                  <p:embed/>
                </p:oleObj>
              </mc:Choice>
              <mc:Fallback>
                <p:oleObj name="Equation" r:id="rId5" imgW="965160" imgH="8888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BA9CFA4-8A09-4776-B96E-389A859941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548" y="1550013"/>
                        <a:ext cx="1930400" cy="1778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90EDB21-601A-4142-A7F7-89ACB6CE0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159861"/>
              </p:ext>
            </p:extLst>
          </p:nvPr>
        </p:nvGraphicFramePr>
        <p:xfrm>
          <a:off x="7843838" y="4006850"/>
          <a:ext cx="223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7" imgW="1117440" imgH="419040" progId="Equation.DSMT4">
                  <p:embed/>
                </p:oleObj>
              </mc:Choice>
              <mc:Fallback>
                <p:oleObj name="Equation" r:id="rId7" imgW="1117440" imgH="41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BA9CFA4-8A09-4776-B96E-389A859941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3838" y="4006850"/>
                        <a:ext cx="2235200" cy="838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67D01DD-2290-4F8D-BC5E-87689F2C3E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448999"/>
              </p:ext>
            </p:extLst>
          </p:nvPr>
        </p:nvGraphicFramePr>
        <p:xfrm>
          <a:off x="7459561" y="5129213"/>
          <a:ext cx="3149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9" imgW="1574640" imgH="406080" progId="Equation.DSMT4">
                  <p:embed/>
                </p:oleObj>
              </mc:Choice>
              <mc:Fallback>
                <p:oleObj name="Equation" r:id="rId9" imgW="1574640" imgH="4060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BA9CFA4-8A09-4776-B96E-389A859941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561" y="5129213"/>
                        <a:ext cx="3149600" cy="812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shade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rrow: Down 3">
            <a:extLst>
              <a:ext uri="{FF2B5EF4-FFF2-40B4-BE49-F238E27FC236}">
                <a16:creationId xmlns:a16="http://schemas.microsoft.com/office/drawing/2014/main" id="{42656405-F225-4EB9-BDA4-BF1D8CB8C696}"/>
              </a:ext>
            </a:extLst>
          </p:cNvPr>
          <p:cNvSpPr/>
          <p:nvPr/>
        </p:nvSpPr>
        <p:spPr>
          <a:xfrm>
            <a:off x="8657439" y="3429000"/>
            <a:ext cx="486561" cy="446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79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Widescreen</PresentationFormat>
  <Paragraphs>94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Equation</vt:lpstr>
      <vt:lpstr>MathType 6.0 Equation</vt:lpstr>
      <vt:lpstr>Degenerate ORT medium</vt:lpstr>
      <vt:lpstr>Outline</vt:lpstr>
      <vt:lpstr>ORT model (1-6 singularity points)</vt:lpstr>
      <vt:lpstr>Method</vt:lpstr>
      <vt:lpstr>To find the singularity point in-between the symmetry planes (Schoenberg and Helbig, 1997)</vt:lpstr>
      <vt:lpstr>Conditions for existance of singularity point in-between the symmetry planes</vt:lpstr>
      <vt:lpstr>Degenerate ORT</vt:lpstr>
      <vt:lpstr>Degenerate ORT</vt:lpstr>
      <vt:lpstr>Degenerate ORT</vt:lpstr>
      <vt:lpstr>Degenerate ORT</vt:lpstr>
      <vt:lpstr>One-parameter family  of degenerate ORT models</vt:lpstr>
      <vt:lpstr>Singularity line</vt:lpstr>
      <vt:lpstr>Physically realizable medium</vt:lpstr>
      <vt:lpstr>Singularity lines (horizontal symmetry plane)</vt:lpstr>
      <vt:lpstr>Singularity line (HTI-type of degeneracy)</vt:lpstr>
      <vt:lpstr>Singularity line (VTI-type of degeneracy)</vt:lpstr>
      <vt:lpstr>From phase to group domain</vt:lpstr>
      <vt:lpstr>Group velocity surfaces</vt:lpstr>
      <vt:lpstr>Alternatives</vt:lpstr>
      <vt:lpstr>Two alternative degenerate models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Degenerated ORT medium</dc:title>
  <dc:creator>Alexey Stovas</dc:creator>
  <cp:lastModifiedBy>Alexey Stovas</cp:lastModifiedBy>
  <cp:revision>36</cp:revision>
  <dcterms:created xsi:type="dcterms:W3CDTF">2022-01-17T15:06:16Z</dcterms:created>
  <dcterms:modified xsi:type="dcterms:W3CDTF">2022-05-28T09:40:46Z</dcterms:modified>
</cp:coreProperties>
</file>