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6" r:id="rId7"/>
    <p:sldId id="281" r:id="rId8"/>
    <p:sldId id="287" r:id="rId9"/>
    <p:sldId id="288" r:id="rId10"/>
    <p:sldId id="258" r:id="rId11"/>
    <p:sldId id="282" r:id="rId12"/>
    <p:sldId id="259" r:id="rId13"/>
    <p:sldId id="260" r:id="rId14"/>
    <p:sldId id="261" r:id="rId15"/>
    <p:sldId id="262" r:id="rId16"/>
    <p:sldId id="264" r:id="rId17"/>
    <p:sldId id="265" r:id="rId18"/>
    <p:sldId id="266" r:id="rId19"/>
    <p:sldId id="270" r:id="rId20"/>
    <p:sldId id="271" r:id="rId21"/>
    <p:sldId id="273" r:id="rId22"/>
    <p:sldId id="272" r:id="rId23"/>
    <p:sldId id="269" r:id="rId24"/>
    <p:sldId id="268" r:id="rId25"/>
    <p:sldId id="267" r:id="rId26"/>
    <p:sldId id="274" r:id="rId27"/>
    <p:sldId id="275" r:id="rId28"/>
    <p:sldId id="276" r:id="rId29"/>
    <p:sldId id="284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16885F-99F8-4BA0-8B0D-121D8E1EF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8411490-678A-42FE-8A68-A82A924F1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414F45-8642-44AF-8AC5-EBC0DE1F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E78-107D-45C0-8CC9-47D49BB791E9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00C0E7-ACF2-467B-A162-C04269E99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0A8F2E-6BE9-479D-A8DE-75647D0B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C0D0-EA96-47EF-B9D9-15A8C431F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87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50E7D-CF27-4D6B-9E9D-E14ADA07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6AB8CF9-FDDA-4B5A-B6D4-EFACF89EA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362253-AA1F-471E-8B2D-291B16BE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E78-107D-45C0-8CC9-47D49BB791E9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D65696-C527-4DE2-9D73-AD35E45B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F7407F-75B0-4984-855C-2A943F5E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C0D0-EA96-47EF-B9D9-15A8C431F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84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4B3B884-D974-44B2-9C8C-6E7E463A7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B9C3308-22D0-4DF6-BCFE-40A793736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CAB80D-0CFA-4E09-A0EA-E88D6B59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E78-107D-45C0-8CC9-47D49BB791E9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207497-7E32-4FA6-AECA-89BAAF5A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3CE72C-1864-41DD-BA00-076761CA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C0D0-EA96-47EF-B9D9-15A8C431F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93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69514D-33F8-406E-ABA6-F9E09AE5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74CA00-DF64-4541-AA0D-D05C14F79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DE7B99-99CF-40BD-8686-96985827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E78-107D-45C0-8CC9-47D49BB791E9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847216-0DF0-42C0-9240-FAC58848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B0688C-1C91-4BB3-A653-A28544E5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C0D0-EA96-47EF-B9D9-15A8C431F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86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5DA881-45A5-4899-97B5-3E529026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D0F912-587A-4903-92A2-30BFF4614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C5FC6C-16B6-4056-BB69-128BA965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E78-107D-45C0-8CC9-47D49BB791E9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AC53CC-3CE9-4975-8A74-18FE5482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12C620-F514-4D18-BEEC-D6ABB227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C0D0-EA96-47EF-B9D9-15A8C431F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2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4693B6-017E-41EB-9C93-D5A123F0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38CB12-0218-43C0-B2C4-E91026A57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1EB9FC-D11D-4972-8E8D-2EF9430C0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41FC67-0A4C-4E1B-AE7C-7D8BD57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E78-107D-45C0-8CC9-47D49BB791E9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CE219DA-1030-4F3C-B398-93FA6D7C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A66FF0-2FBC-4DAE-9FED-C2CEA51D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C0D0-EA96-47EF-B9D9-15A8C431F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6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7C8C6F-6B62-4B0B-88D3-469CC0AB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56688E8-2CCB-4BB3-B51C-D2DD6BFA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98F8F4D-700C-43CF-A631-474157B31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C2A8448-330F-4B20-AA80-FBE2A3F52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04E1593-BFE8-4AEC-A2E8-E4E4E168B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E0C64A8-C9C8-41AF-9FF1-E866E0736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E78-107D-45C0-8CC9-47D49BB791E9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7A7F5CC-483E-49FD-A186-869D7177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E5FE885-F590-44B0-A1FA-050A41FF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C0D0-EA96-47EF-B9D9-15A8C431F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78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02DAE5-4153-4603-A8E6-3713A74C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9F8F1D0-53A9-4EA6-AAEB-F0E9714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E78-107D-45C0-8CC9-47D49BB791E9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F4AAFB0-FEE0-4780-8A06-9BD978F1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97FA85D-A716-4F3C-A2B6-9EED27EE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C0D0-EA96-47EF-B9D9-15A8C431F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7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68C9CC4-89FC-428C-B708-53E9236C4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E78-107D-45C0-8CC9-47D49BB791E9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BB2BA21-E4D4-404C-9F50-4F64E490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F88B8EC-2BD6-40B4-85A8-CAAC1BC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C0D0-EA96-47EF-B9D9-15A8C431F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40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39D6D4-0C30-46A2-8DA3-3B8AE03D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95CBE5-3C27-42B6-A1CE-32EFC0ECF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7DB92F-F260-4BC9-B7F6-7A41E988E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C7AB4B-447D-49ED-89C6-F6B534EC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E78-107D-45C0-8CC9-47D49BB791E9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668126-EC51-4C22-A404-147A1C90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C6AA969-66FA-404B-AE3F-52661A932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C0D0-EA96-47EF-B9D9-15A8C431F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074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8ECE4F-2B9B-434C-B9AE-9BDC74FC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56CB23F-CB5B-428F-8033-2749F55C4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EFA034-323D-45F4-AC22-F95512D35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CD24EFE-D331-4028-A8C1-0C3D805B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E78-107D-45C0-8CC9-47D49BB791E9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F872EB-1141-496D-8628-15C4AC93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00F51B-AD46-41E6-8C35-D9C4C92D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C0D0-EA96-47EF-B9D9-15A8C431F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35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FEBC70A-20DF-471E-9DFC-FA3BCA70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DD0B8C-D9C1-4A9A-8FEE-7F7F2D870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AC9572-A4D5-4FA5-968C-FC19CBF87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3E78-107D-45C0-8CC9-47D49BB791E9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FD7F47-CBBA-442F-8297-32C693B0C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D1EEC8-9222-459B-B1E6-CBF503B19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5C0D0-EA96-47EF-B9D9-15A8C431F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1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4AC767-B90F-4074-A7E7-70C4EAAA43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ray and full-wave synthetic seismograms of reflected SH waves in attenuating media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F6D411-568E-4C0A-B2B9-B6AD92433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79" y="4291848"/>
            <a:ext cx="5951621" cy="1655762"/>
          </a:xfrm>
        </p:spPr>
        <p:txBody>
          <a:bodyPr/>
          <a:lstStyle/>
          <a:p>
            <a:pPr algn="l"/>
            <a:r>
              <a:rPr lang="en-US" dirty="0"/>
              <a:t>M. </a:t>
            </a:r>
            <a:r>
              <a:rPr lang="en-US" dirty="0" err="1"/>
              <a:t>Wcis</a:t>
            </a:r>
            <a:r>
              <a:rPr lang="pl-PL" dirty="0"/>
              <a:t>ł</a:t>
            </a:r>
            <a:r>
              <a:rPr lang="en-US" dirty="0"/>
              <a:t>o</a:t>
            </a:r>
            <a:r>
              <a:rPr lang="pl-PL" dirty="0"/>
              <a:t> </a:t>
            </a:r>
            <a:r>
              <a:rPr lang="en-US" dirty="0"/>
              <a:t>(</a:t>
            </a:r>
            <a:r>
              <a:rPr lang="pl-PL" dirty="0"/>
              <a:t>IRSM CAS,  Charles University</a:t>
            </a:r>
            <a:r>
              <a:rPr lang="en-US" dirty="0"/>
              <a:t>)</a:t>
            </a:r>
            <a:endParaRPr lang="pl-PL" dirty="0"/>
          </a:p>
          <a:p>
            <a:pPr algn="l"/>
            <a:r>
              <a:rPr lang="pl-PL" dirty="0"/>
              <a:t>I. </a:t>
            </a:r>
            <a:r>
              <a:rPr lang="pl-PL" dirty="0" err="1"/>
              <a:t>Pšenčík</a:t>
            </a:r>
            <a:r>
              <a:rPr lang="pl-PL" dirty="0"/>
              <a:t> (IG CAS, Charles University)</a:t>
            </a:r>
          </a:p>
          <a:p>
            <a:pPr algn="l"/>
            <a:r>
              <a:rPr lang="pl-PL" dirty="0"/>
              <a:t>J. </a:t>
            </a:r>
            <a:r>
              <a:rPr lang="pl-PL" dirty="0" err="1"/>
              <a:t>Carcione</a:t>
            </a:r>
            <a:r>
              <a:rPr lang="pl-PL" dirty="0"/>
              <a:t> (OGS)</a:t>
            </a:r>
          </a:p>
          <a:p>
            <a:endParaRPr lang="pl-PL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1ECC37-5CBC-44C1-AF77-502AF0B5C329}"/>
              </a:ext>
            </a:extLst>
          </p:cNvPr>
          <p:cNvSpPr txBox="1"/>
          <p:nvPr/>
        </p:nvSpPr>
        <p:spPr>
          <a:xfrm>
            <a:off x="6096000" y="4129147"/>
            <a:ext cx="5981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/>
              <a:t>APSLIM II &amp;19th IWSA</a:t>
            </a:r>
          </a:p>
          <a:p>
            <a:r>
              <a:rPr lang="pl-PL" b="1" dirty="0"/>
              <a:t>Želiv, Czech Republic, 2022</a:t>
            </a:r>
          </a:p>
          <a:p>
            <a:endParaRPr lang="pl-PL" sz="4800" dirty="0"/>
          </a:p>
          <a:p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22339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48A3D9-D3F5-4996-94F0-4BC27398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Configuration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BF41B97-E87C-45D9-9AD0-8DAA97617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1450058"/>
            <a:ext cx="8096250" cy="38385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DF44186-BEB8-47F0-8D89-155A1FA59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5529263"/>
            <a:ext cx="81724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9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07870C-BC24-4F31-81FC-15419D52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6" y="372745"/>
            <a:ext cx="10515600" cy="1325563"/>
          </a:xfrm>
        </p:spPr>
        <p:txBody>
          <a:bodyPr/>
          <a:lstStyle/>
          <a:p>
            <a:r>
              <a:rPr lang="pl-PL" dirty="0" err="1"/>
              <a:t>Reflection</a:t>
            </a:r>
            <a:r>
              <a:rPr lang="pl-PL" dirty="0"/>
              <a:t> </a:t>
            </a:r>
            <a:r>
              <a:rPr lang="pl-PL" dirty="0" err="1"/>
              <a:t>coefficients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C754C52-FD3E-49BD-A32B-7E6B6A790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62" y="35108"/>
            <a:ext cx="428625" cy="4667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EE600B7-FC86-47D4-8F36-C8A60D282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52" y="3562775"/>
            <a:ext cx="428625" cy="46672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533E21C-7079-4A6C-9180-D59C6B57A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976" y="0"/>
            <a:ext cx="6042953" cy="570646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75B35E3-E4CA-40DB-900B-6E04AE594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462" y="5703652"/>
            <a:ext cx="81724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9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CA42F8-4E4A-465C-862A-18BA3302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Wavelet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0A6DD2F-2EE7-4984-B215-3720456F0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972" y="4302631"/>
            <a:ext cx="7981950" cy="241935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15D43513-AD5D-4670-A88E-0519928BFD8C}"/>
              </a:ext>
            </a:extLst>
          </p:cNvPr>
          <p:cNvSpPr/>
          <p:nvPr/>
        </p:nvSpPr>
        <p:spPr>
          <a:xfrm>
            <a:off x="995827" y="1690688"/>
            <a:ext cx="9398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 err="1"/>
              <a:t>Ricker</a:t>
            </a:r>
            <a:r>
              <a:rPr lang="pl-PL" sz="2400" dirty="0"/>
              <a:t> </a:t>
            </a:r>
            <a:r>
              <a:rPr lang="pl-PL" sz="2400" dirty="0" err="1"/>
              <a:t>wavelet</a:t>
            </a:r>
            <a:r>
              <a:rPr lang="pl-PL" sz="2400" dirty="0"/>
              <a:t> with dominant </a:t>
            </a:r>
            <a:r>
              <a:rPr lang="pl-PL" sz="2400" dirty="0" err="1"/>
              <a:t>frequency</a:t>
            </a:r>
            <a:r>
              <a:rPr lang="pl-PL" sz="2400" dirty="0"/>
              <a:t> of 60 </a:t>
            </a:r>
            <a:r>
              <a:rPr lang="pl-PL" sz="2400" dirty="0" err="1"/>
              <a:t>Hz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used</a:t>
            </a:r>
            <a:r>
              <a:rPr lang="pl-PL" sz="2400" dirty="0"/>
              <a:t> in </a:t>
            </a:r>
            <a:r>
              <a:rPr lang="pl-PL" sz="2400" dirty="0" err="1"/>
              <a:t>comparison</a:t>
            </a:r>
            <a:r>
              <a:rPr lang="pl-PL" sz="2400" dirty="0"/>
              <a:t> of </a:t>
            </a:r>
            <a:r>
              <a:rPr lang="pl-PL" sz="2400" dirty="0" err="1"/>
              <a:t>seismograms</a:t>
            </a:r>
            <a:r>
              <a:rPr lang="pl-PL" sz="2400" dirty="0"/>
              <a:t>. </a:t>
            </a:r>
            <a:r>
              <a:rPr lang="en-US" sz="2400" dirty="0"/>
              <a:t>In 2D models, Ricker signal loses its symmetry</a:t>
            </a:r>
            <a:r>
              <a:rPr lang="pl-PL" sz="2400" dirty="0"/>
              <a:t> as a </a:t>
            </a:r>
            <a:r>
              <a:rPr lang="pl-PL" sz="2400" dirty="0" err="1"/>
              <a:t>result</a:t>
            </a:r>
            <a:r>
              <a:rPr lang="pl-PL" sz="2400" dirty="0"/>
              <a:t> of </a:t>
            </a:r>
            <a:r>
              <a:rPr lang="pl-PL" sz="2400" dirty="0" err="1"/>
              <a:t>being</a:t>
            </a:r>
            <a:r>
              <a:rPr lang="pl-PL" sz="2400" dirty="0"/>
              <a:t> </a:t>
            </a:r>
            <a:r>
              <a:rPr lang="pl-PL" sz="2400" dirty="0" err="1"/>
              <a:t>convolved</a:t>
            </a:r>
            <a:r>
              <a:rPr lang="pl-PL" sz="2400" dirty="0"/>
              <a:t> with 2 </a:t>
            </a:r>
            <a:r>
              <a:rPr lang="pl-PL" sz="2400" dirty="0" err="1"/>
              <a:t>dimensional</a:t>
            </a:r>
            <a:r>
              <a:rPr lang="pl-PL" sz="2400" dirty="0"/>
              <a:t> Green </a:t>
            </a:r>
            <a:r>
              <a:rPr lang="pl-PL" sz="2400" dirty="0" err="1"/>
              <a:t>function</a:t>
            </a:r>
            <a:r>
              <a:rPr lang="pl-PL" sz="2400" dirty="0"/>
              <a:t>. </a:t>
            </a:r>
            <a:r>
              <a:rPr lang="pl-PL" sz="2400" dirty="0" err="1"/>
              <a:t>Adjustment</a:t>
            </a:r>
            <a:r>
              <a:rPr lang="pl-PL" sz="2400" dirty="0"/>
              <a:t> of the </a:t>
            </a:r>
            <a:r>
              <a:rPr lang="pl-PL" sz="2400" dirty="0" err="1"/>
              <a:t>wavelet</a:t>
            </a:r>
            <a:r>
              <a:rPr lang="pl-PL" sz="2400" dirty="0"/>
              <a:t> in </a:t>
            </a:r>
            <a:r>
              <a:rPr lang="pl-PL" sz="2400" dirty="0" err="1"/>
              <a:t>ray</a:t>
            </a:r>
            <a:r>
              <a:rPr lang="pl-PL" sz="2400" dirty="0"/>
              <a:t> </a:t>
            </a:r>
            <a:r>
              <a:rPr lang="pl-PL" sz="2400" dirty="0" err="1"/>
              <a:t>calculations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required</a:t>
            </a:r>
            <a:r>
              <a:rPr lang="pl-PL" sz="2400" dirty="0"/>
              <a:t>.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Direct </a:t>
            </a:r>
            <a:r>
              <a:rPr lang="pl-PL" sz="2400" dirty="0" err="1"/>
              <a:t>wave</a:t>
            </a:r>
            <a:r>
              <a:rPr lang="pl-PL" sz="2400" dirty="0"/>
              <a:t> </a:t>
            </a:r>
            <a:r>
              <a:rPr lang="pl-PL" sz="2400" dirty="0" err="1"/>
              <a:t>computed</a:t>
            </a:r>
            <a:r>
              <a:rPr lang="pl-PL" sz="2400" dirty="0"/>
              <a:t> by PS modeling (red) </a:t>
            </a:r>
            <a:r>
              <a:rPr lang="pl-PL" sz="2400" dirty="0" err="1"/>
              <a:t>overlaid</a:t>
            </a:r>
            <a:r>
              <a:rPr lang="pl-PL" sz="2400" dirty="0"/>
              <a:t> by the </a:t>
            </a:r>
            <a:r>
              <a:rPr lang="pl-PL" sz="2400" dirty="0" err="1"/>
              <a:t>ray</a:t>
            </a:r>
            <a:r>
              <a:rPr lang="pl-PL" sz="2400" dirty="0"/>
              <a:t> </a:t>
            </a:r>
            <a:r>
              <a:rPr lang="pl-PL" sz="2400" dirty="0" err="1"/>
              <a:t>counterpart</a:t>
            </a:r>
            <a:r>
              <a:rPr lang="pl-PL" sz="2400" dirty="0"/>
              <a:t> </a:t>
            </a:r>
            <a:r>
              <a:rPr lang="pl-PL" sz="2400" dirty="0" err="1"/>
              <a:t>used</a:t>
            </a:r>
            <a:r>
              <a:rPr lang="pl-PL" sz="2400" dirty="0"/>
              <a:t> in the </a:t>
            </a:r>
            <a:r>
              <a:rPr lang="pl-PL" sz="2400" dirty="0" err="1"/>
              <a:t>modified</a:t>
            </a:r>
            <a:r>
              <a:rPr lang="pl-PL" sz="2400" dirty="0"/>
              <a:t> SEIS </a:t>
            </a:r>
            <a:r>
              <a:rPr lang="pl-PL" sz="2400" dirty="0" err="1"/>
              <a:t>programme</a:t>
            </a:r>
            <a:r>
              <a:rPr lang="pl-PL" sz="2400" dirty="0"/>
              <a:t> </a:t>
            </a:r>
            <a:r>
              <a:rPr lang="pl-PL" sz="2400" dirty="0" err="1"/>
              <a:t>package</a:t>
            </a:r>
            <a:r>
              <a:rPr lang="pl-PL" sz="2400" dirty="0"/>
              <a:t> (</a:t>
            </a:r>
            <a:r>
              <a:rPr lang="pl-PL" sz="2400" dirty="0" err="1"/>
              <a:t>black</a:t>
            </a:r>
            <a:r>
              <a:rPr lang="pl-PL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0216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70394-51BD-4C87-8BB6-15BCC605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Seismograms</a:t>
            </a:r>
            <a:r>
              <a:rPr lang="pl-PL" dirty="0"/>
              <a:t>: model M1 (</a:t>
            </a:r>
            <a:r>
              <a:rPr lang="pl-PL" dirty="0" err="1"/>
              <a:t>elastic</a:t>
            </a:r>
            <a:r>
              <a:rPr lang="pl-PL" dirty="0"/>
              <a:t>/</a:t>
            </a:r>
            <a:r>
              <a:rPr lang="pl-PL" dirty="0" err="1"/>
              <a:t>elastic</a:t>
            </a:r>
            <a:r>
              <a:rPr lang="pl-PL" dirty="0"/>
              <a:t>)</a:t>
            </a:r>
            <a:br>
              <a:rPr lang="pl-PL" dirty="0"/>
            </a:br>
            <a:endParaRPr lang="pl-PL" dirty="0"/>
          </a:p>
        </p:txBody>
      </p:sp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id="{3EAAAB62-A9BA-49BB-BCDA-1F46ABA32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0310" y="1825625"/>
            <a:ext cx="6471379" cy="435133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BD92764-4D2C-4876-A9B7-269361145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4" y="6176963"/>
            <a:ext cx="8172450" cy="63817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F6196DE-A1D0-47F2-A9DE-F33F8C2FB680}"/>
              </a:ext>
            </a:extLst>
          </p:cNvPr>
          <p:cNvSpPr txBox="1"/>
          <p:nvPr/>
        </p:nvSpPr>
        <p:spPr>
          <a:xfrm>
            <a:off x="9476832" y="2104595"/>
            <a:ext cx="261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PS </a:t>
            </a:r>
            <a:r>
              <a:rPr lang="pl-PL" sz="3600" dirty="0" err="1">
                <a:solidFill>
                  <a:srgbClr val="FF0000"/>
                </a:solidFill>
              </a:rPr>
              <a:t>method</a:t>
            </a:r>
            <a:endParaRPr lang="pl-PL" sz="3600" dirty="0">
              <a:solidFill>
                <a:srgbClr val="FF0000"/>
              </a:solidFill>
            </a:endParaRPr>
          </a:p>
          <a:p>
            <a:r>
              <a:rPr lang="pl-PL" sz="3600" dirty="0"/>
              <a:t>Ray </a:t>
            </a:r>
            <a:r>
              <a:rPr lang="pl-PL" sz="3600" dirty="0" err="1"/>
              <a:t>method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60345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70394-51BD-4C87-8BB6-15BCC605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Seismograms</a:t>
            </a:r>
            <a:r>
              <a:rPr lang="pl-PL" dirty="0"/>
              <a:t>: model M2 (</a:t>
            </a:r>
            <a:r>
              <a:rPr lang="pl-PL" dirty="0" err="1"/>
              <a:t>elastic</a:t>
            </a:r>
            <a:r>
              <a:rPr lang="pl-PL" dirty="0"/>
              <a:t>/</a:t>
            </a:r>
            <a:r>
              <a:rPr lang="pl-PL" dirty="0" err="1"/>
              <a:t>anelastic</a:t>
            </a:r>
            <a:r>
              <a:rPr lang="pl-PL" dirty="0"/>
              <a:t>)</a:t>
            </a:r>
            <a:br>
              <a:rPr lang="pl-PL" dirty="0"/>
            </a:br>
            <a:endParaRPr lang="pl-PL" dirty="0"/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7AFAB03F-5A28-4371-AE59-A5CED5950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072" y="1825625"/>
            <a:ext cx="6449855" cy="435133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E6262F2-919C-4572-8BA3-6B8B5D6BE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103" y="6166017"/>
            <a:ext cx="8143875" cy="6858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558F194-F202-4F48-AD9E-B97E0F1CB660}"/>
              </a:ext>
            </a:extLst>
          </p:cNvPr>
          <p:cNvSpPr txBox="1"/>
          <p:nvPr/>
        </p:nvSpPr>
        <p:spPr>
          <a:xfrm>
            <a:off x="9476832" y="2104595"/>
            <a:ext cx="261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PS </a:t>
            </a:r>
            <a:r>
              <a:rPr lang="pl-PL" sz="3600" dirty="0" err="1">
                <a:solidFill>
                  <a:srgbClr val="FF0000"/>
                </a:solidFill>
              </a:rPr>
              <a:t>method</a:t>
            </a:r>
            <a:endParaRPr lang="pl-PL" sz="3600" dirty="0">
              <a:solidFill>
                <a:srgbClr val="FF0000"/>
              </a:solidFill>
            </a:endParaRPr>
          </a:p>
          <a:p>
            <a:r>
              <a:rPr lang="pl-PL" sz="3600" dirty="0"/>
              <a:t>Ray </a:t>
            </a:r>
            <a:r>
              <a:rPr lang="pl-PL" sz="3600" dirty="0" err="1"/>
              <a:t>method</a:t>
            </a:r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DC29D9E-F60C-4E7B-927C-AAE3617DF127}"/>
              </a:ext>
            </a:extLst>
          </p:cNvPr>
          <p:cNvSpPr txBox="1"/>
          <p:nvPr/>
        </p:nvSpPr>
        <p:spPr>
          <a:xfrm>
            <a:off x="1520097" y="1071472"/>
            <a:ext cx="1103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Effect</a:t>
            </a:r>
            <a:r>
              <a:rPr lang="pl-PL" sz="2800" dirty="0"/>
              <a:t> of </a:t>
            </a:r>
            <a:r>
              <a:rPr lang="pl-PL" sz="2800" dirty="0" err="1"/>
              <a:t>attenuation</a:t>
            </a:r>
            <a:r>
              <a:rPr lang="pl-PL" sz="2800" dirty="0"/>
              <a:t> </a:t>
            </a:r>
            <a:r>
              <a:rPr lang="pl-PL" sz="2800" dirty="0" err="1"/>
              <a:t>at</a:t>
            </a:r>
            <a:r>
              <a:rPr lang="pl-PL" sz="2800" dirty="0"/>
              <a:t> the </a:t>
            </a:r>
            <a:r>
              <a:rPr lang="pl-PL" sz="2800" dirty="0" err="1"/>
              <a:t>reflection</a:t>
            </a:r>
            <a:r>
              <a:rPr lang="pl-PL" sz="2800" dirty="0"/>
              <a:t> point </a:t>
            </a:r>
            <a:r>
              <a:rPr lang="pl-PL" sz="2800" dirty="0" err="1"/>
              <a:t>only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5879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70394-51BD-4C87-8BB6-15BCC605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Seismograms</a:t>
            </a:r>
            <a:r>
              <a:rPr lang="pl-PL" dirty="0"/>
              <a:t>: model M3 (</a:t>
            </a:r>
            <a:r>
              <a:rPr lang="pl-PL" dirty="0" err="1"/>
              <a:t>anelastic</a:t>
            </a:r>
            <a:r>
              <a:rPr lang="pl-PL" dirty="0"/>
              <a:t>/</a:t>
            </a:r>
            <a:r>
              <a:rPr lang="pl-PL" dirty="0" err="1"/>
              <a:t>anelastic</a:t>
            </a:r>
            <a:r>
              <a:rPr lang="pl-PL" dirty="0"/>
              <a:t>)</a:t>
            </a:r>
            <a:br>
              <a:rPr lang="pl-PL" dirty="0"/>
            </a:br>
            <a:endParaRPr lang="pl-PL" dirty="0"/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E56764A3-7A57-44BF-A61E-A80DA746B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158" y="1825625"/>
            <a:ext cx="6443683" cy="435133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9E2E263-79B5-4CE8-B83C-A18799482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2" y="6167438"/>
            <a:ext cx="8105775" cy="61912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9A3DD36-16BB-4DA8-8903-B1FEBF2B2BC8}"/>
              </a:ext>
            </a:extLst>
          </p:cNvPr>
          <p:cNvSpPr txBox="1"/>
          <p:nvPr/>
        </p:nvSpPr>
        <p:spPr>
          <a:xfrm>
            <a:off x="9476832" y="2104595"/>
            <a:ext cx="261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PS </a:t>
            </a:r>
            <a:r>
              <a:rPr lang="pl-PL" sz="3600" dirty="0" err="1">
                <a:solidFill>
                  <a:srgbClr val="FF0000"/>
                </a:solidFill>
              </a:rPr>
              <a:t>method</a:t>
            </a:r>
            <a:endParaRPr lang="pl-PL" sz="3600" dirty="0">
              <a:solidFill>
                <a:srgbClr val="FF0000"/>
              </a:solidFill>
            </a:endParaRPr>
          </a:p>
          <a:p>
            <a:r>
              <a:rPr lang="pl-PL" sz="3600" dirty="0"/>
              <a:t>Ray </a:t>
            </a:r>
            <a:r>
              <a:rPr lang="pl-PL" sz="3600" dirty="0" err="1"/>
              <a:t>method</a:t>
            </a:r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2138A30-A1EF-451F-BD75-55F681CEACCE}"/>
              </a:ext>
            </a:extLst>
          </p:cNvPr>
          <p:cNvSpPr txBox="1"/>
          <p:nvPr/>
        </p:nvSpPr>
        <p:spPr>
          <a:xfrm>
            <a:off x="1520097" y="1071472"/>
            <a:ext cx="1103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Effect</a:t>
            </a:r>
            <a:r>
              <a:rPr lang="pl-PL" sz="2800" dirty="0"/>
              <a:t> of </a:t>
            </a:r>
            <a:r>
              <a:rPr lang="pl-PL" sz="2800" dirty="0" err="1"/>
              <a:t>attenuation</a:t>
            </a:r>
            <a:r>
              <a:rPr lang="pl-PL" sz="2800" dirty="0"/>
              <a:t> </a:t>
            </a:r>
            <a:r>
              <a:rPr lang="pl-PL" sz="2800" dirty="0" err="1"/>
              <a:t>inside</a:t>
            </a:r>
            <a:r>
              <a:rPr lang="pl-PL" sz="2800" dirty="0"/>
              <a:t> the </a:t>
            </a:r>
            <a:r>
              <a:rPr lang="pl-PL" sz="2800" dirty="0" err="1"/>
              <a:t>layer</a:t>
            </a:r>
            <a:r>
              <a:rPr lang="pl-PL" sz="2800" dirty="0"/>
              <a:t> and </a:t>
            </a:r>
            <a:r>
              <a:rPr lang="pl-PL" sz="2800" dirty="0" err="1"/>
              <a:t>at</a:t>
            </a:r>
            <a:r>
              <a:rPr lang="pl-PL" sz="2800" dirty="0"/>
              <a:t> the </a:t>
            </a:r>
            <a:r>
              <a:rPr lang="pl-PL" sz="2800" dirty="0" err="1"/>
              <a:t>reflection</a:t>
            </a:r>
            <a:r>
              <a:rPr lang="pl-PL" sz="2800" dirty="0"/>
              <a:t> point</a:t>
            </a:r>
          </a:p>
        </p:txBody>
      </p:sp>
    </p:spTree>
    <p:extLst>
      <p:ext uri="{BB962C8B-B14F-4D97-AF65-F5344CB8AC3E}">
        <p14:creationId xmlns:p14="http://schemas.microsoft.com/office/powerpoint/2010/main" val="2119495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DFC8B4-77DC-4B90-87E4-5EE06250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Maximum </a:t>
            </a:r>
            <a:r>
              <a:rPr lang="pl-PL" dirty="0" err="1"/>
              <a:t>spectral</a:t>
            </a:r>
            <a:r>
              <a:rPr lang="pl-PL" dirty="0"/>
              <a:t> </a:t>
            </a:r>
            <a:r>
              <a:rPr lang="pl-PL" dirty="0" err="1"/>
              <a:t>amplitudes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model M1 (</a:t>
            </a:r>
            <a:r>
              <a:rPr lang="pl-PL" dirty="0" err="1"/>
              <a:t>elastic</a:t>
            </a:r>
            <a:r>
              <a:rPr lang="pl-PL" dirty="0"/>
              <a:t>/</a:t>
            </a:r>
            <a:r>
              <a:rPr lang="pl-PL" dirty="0" err="1"/>
              <a:t>elastic</a:t>
            </a:r>
            <a:r>
              <a:rPr lang="pl-PL" dirty="0"/>
              <a:t>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7C9E41C-5A69-46B9-8142-3B6919C1D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759" y="1825625"/>
            <a:ext cx="7868481" cy="43513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C56B0F9-3167-45C8-8E94-C872CCF72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4" y="6176963"/>
            <a:ext cx="8172450" cy="63817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1A2730E-77A2-4B2E-B3E9-567CF87FE024}"/>
              </a:ext>
            </a:extLst>
          </p:cNvPr>
          <p:cNvSpPr txBox="1"/>
          <p:nvPr/>
        </p:nvSpPr>
        <p:spPr>
          <a:xfrm>
            <a:off x="5607851" y="2469593"/>
            <a:ext cx="2609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effect</a:t>
            </a:r>
            <a:r>
              <a:rPr lang="pl-PL" sz="1600" dirty="0"/>
              <a:t> of </a:t>
            </a:r>
            <a:r>
              <a:rPr lang="pl-PL" sz="1600" dirty="0" err="1"/>
              <a:t>head</a:t>
            </a:r>
            <a:r>
              <a:rPr lang="pl-PL" sz="1600" dirty="0"/>
              <a:t> </a:t>
            </a:r>
            <a:r>
              <a:rPr lang="pl-PL" sz="1600" dirty="0" err="1"/>
              <a:t>wave</a:t>
            </a:r>
            <a:r>
              <a:rPr lang="pl-PL" sz="1600" dirty="0"/>
              <a:t> in PS </a:t>
            </a:r>
            <a:r>
              <a:rPr lang="pl-PL" sz="1600" dirty="0" err="1"/>
              <a:t>method</a:t>
            </a:r>
            <a:r>
              <a:rPr lang="pl-PL" sz="1600" dirty="0"/>
              <a:t> </a:t>
            </a:r>
            <a:r>
              <a:rPr lang="pl-PL" sz="1600" dirty="0" err="1"/>
              <a:t>calculations</a:t>
            </a:r>
            <a:endParaRPr lang="pl-PL" sz="1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09DC4B2-E58A-4B12-8614-EF45CF95BA3A}"/>
              </a:ext>
            </a:extLst>
          </p:cNvPr>
          <p:cNvSpPr txBox="1"/>
          <p:nvPr/>
        </p:nvSpPr>
        <p:spPr>
          <a:xfrm>
            <a:off x="7050311" y="3153723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numerical</a:t>
            </a:r>
            <a:r>
              <a:rPr lang="pl-PL" sz="1600" dirty="0"/>
              <a:t> </a:t>
            </a:r>
            <a:r>
              <a:rPr lang="pl-PL" sz="1600" dirty="0" err="1"/>
              <a:t>errors</a:t>
            </a:r>
            <a:r>
              <a:rPr lang="pl-PL" sz="1600" dirty="0"/>
              <a:t> in PS </a:t>
            </a:r>
            <a:r>
              <a:rPr lang="pl-PL" sz="1600" dirty="0" err="1"/>
              <a:t>calculations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1150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AFB621-D23F-42B9-BCB7-F1D83D0C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Maximum </a:t>
            </a:r>
            <a:r>
              <a:rPr lang="pl-PL" dirty="0" err="1"/>
              <a:t>spectral</a:t>
            </a:r>
            <a:r>
              <a:rPr lang="pl-PL" dirty="0"/>
              <a:t> </a:t>
            </a:r>
            <a:r>
              <a:rPr lang="pl-PL" dirty="0" err="1"/>
              <a:t>amplitudes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model M2 (</a:t>
            </a:r>
            <a:r>
              <a:rPr lang="pl-PL" dirty="0" err="1"/>
              <a:t>elastic</a:t>
            </a:r>
            <a:r>
              <a:rPr lang="pl-PL" dirty="0"/>
              <a:t>/</a:t>
            </a:r>
            <a:r>
              <a:rPr lang="pl-PL" dirty="0" err="1"/>
              <a:t>anelastic</a:t>
            </a:r>
            <a:r>
              <a:rPr lang="pl-PL" dirty="0"/>
              <a:t>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2767AE7-F3BA-41AA-9AD5-786242C99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837" y="1825625"/>
            <a:ext cx="7852326" cy="43513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710ADFE-4485-4BEE-991A-66847AC6A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103" y="6166017"/>
            <a:ext cx="81438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41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EE57BD-AA30-4501-A752-C24E3AB8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Maximum </a:t>
            </a:r>
            <a:r>
              <a:rPr lang="pl-PL" dirty="0" err="1"/>
              <a:t>spectral</a:t>
            </a:r>
            <a:r>
              <a:rPr lang="pl-PL" dirty="0"/>
              <a:t> </a:t>
            </a:r>
            <a:r>
              <a:rPr lang="pl-PL" dirty="0" err="1"/>
              <a:t>amplitudes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model M3 (</a:t>
            </a:r>
            <a:r>
              <a:rPr lang="pl-PL" dirty="0" err="1"/>
              <a:t>anelastic</a:t>
            </a:r>
            <a:r>
              <a:rPr lang="pl-PL" dirty="0"/>
              <a:t>/</a:t>
            </a:r>
            <a:r>
              <a:rPr lang="pl-PL" dirty="0" err="1"/>
              <a:t>anelastic</a:t>
            </a:r>
            <a:r>
              <a:rPr lang="pl-PL" dirty="0"/>
              <a:t>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C43CB02-6505-4123-975B-67B7C1FA1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468" y="1825625"/>
            <a:ext cx="7767064" cy="43513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62701B1-C8CA-4483-B302-2E264E6D4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2" y="6167438"/>
            <a:ext cx="8105775" cy="61912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655FCA2-029B-4F00-BF93-F9B5CD22F4BD}"/>
              </a:ext>
            </a:extLst>
          </p:cNvPr>
          <p:cNvSpPr txBox="1"/>
          <p:nvPr/>
        </p:nvSpPr>
        <p:spPr>
          <a:xfrm>
            <a:off x="83457" y="3282731"/>
            <a:ext cx="211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Note</a:t>
            </a:r>
            <a:r>
              <a:rPr lang="pl-PL" dirty="0"/>
              <a:t> the </a:t>
            </a:r>
            <a:r>
              <a:rPr lang="pl-PL" dirty="0" err="1"/>
              <a:t>reduced</a:t>
            </a:r>
            <a:r>
              <a:rPr lang="pl-PL" dirty="0"/>
              <a:t> </a:t>
            </a:r>
            <a:r>
              <a:rPr lang="pl-PL" dirty="0" err="1"/>
              <a:t>amplitude</a:t>
            </a:r>
            <a:r>
              <a:rPr lang="pl-PL" dirty="0"/>
              <a:t> </a:t>
            </a:r>
            <a:r>
              <a:rPr lang="pl-PL" dirty="0" err="1"/>
              <a:t>scale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0092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02282-86A2-42B5-9EED-FB014907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/>
          <a:lstStyle/>
          <a:p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causal</a:t>
            </a:r>
            <a:r>
              <a:rPr lang="pl-PL" dirty="0"/>
              <a:t> </a:t>
            </a:r>
            <a:r>
              <a:rPr lang="pl-PL" dirty="0" err="1"/>
              <a:t>dispersion</a:t>
            </a:r>
            <a:r>
              <a:rPr lang="pl-PL" dirty="0"/>
              <a:t> </a:t>
            </a:r>
            <a:r>
              <a:rPr lang="pl-PL" dirty="0" err="1"/>
              <a:t>models</a:t>
            </a:r>
            <a:endParaRPr lang="pl-PL" dirty="0"/>
          </a:p>
        </p:txBody>
      </p:sp>
      <p:pic>
        <p:nvPicPr>
          <p:cNvPr id="4" name="Picture 6" descr="C:\Users\Milosz\Desktop\Pisanie dyzertacji\reflected wave comparison\layer 2 different models velocities and Qs.png">
            <a:extLst>
              <a:ext uri="{FF2B5EF4-FFF2-40B4-BE49-F238E27FC236}">
                <a16:creationId xmlns:a16="http://schemas.microsoft.com/office/drawing/2014/main" id="{3DD8F505-2778-462B-930F-F69EEDF1A42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52" y="1241512"/>
            <a:ext cx="6971174" cy="32823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EEFDB121-99E9-4992-BEB1-38C114260E8A}"/>
                  </a:ext>
                </a:extLst>
              </p:cNvPr>
              <p:cNvSpPr txBox="1"/>
              <p:nvPr/>
            </p:nvSpPr>
            <p:spPr>
              <a:xfrm>
                <a:off x="4495995" y="5569976"/>
                <a:ext cx="821355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Maxwell </a:t>
                </a:r>
                <a:r>
                  <a:rPr lang="pl-PL" sz="2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pl-P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=2.8 km/s </a:t>
                </a:r>
                <a:r>
                  <a:rPr lang="pl-PL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pl-P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=60</a:t>
                </a:r>
                <a:endParaRPr lang="pl-PL" sz="32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Futterman : </a:t>
                </a:r>
                <a:r>
                  <a:rPr lang="pl-PL" sz="24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pl-PL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=2.8 km/</a:t>
                </a:r>
                <a:r>
                  <a:rPr lang="pl-PL" sz="2400" dirty="0">
                    <a:solidFill>
                      <a:srgbClr val="00B050"/>
                    </a:solidFill>
                  </a:rPr>
                  <a:t>s</a:t>
                </a:r>
                <a:r>
                  <a:rPr lang="en-US" sz="2400" dirty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pl-PL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=60</a:t>
                </a:r>
                <a:endParaRPr lang="pl-PL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/>
                  <a:t>SLS </a:t>
                </a:r>
                <a:r>
                  <a:rPr lang="pl-PL" sz="2400" dirty="0"/>
                  <a:t>: </a:t>
                </a:r>
                <a:r>
                  <a:rPr lang="en-US" sz="2400" dirty="0"/>
                  <a:t>relaxation time 1/60s, </a:t>
                </a:r>
                <a:r>
                  <a:rPr lang="en-US" sz="2400" i="1" dirty="0" err="1"/>
                  <a:t>V</a:t>
                </a:r>
                <a:r>
                  <a:rPr lang="en-US" sz="2400" i="1" baseline="-25000" dirty="0" err="1"/>
                  <a:t>r</a:t>
                </a:r>
                <a:r>
                  <a:rPr lang="en-US" sz="2400" dirty="0"/>
                  <a:t>=2.777km/s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=60</a:t>
                </a:r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EEFDB121-99E9-4992-BEB1-38C114260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995" y="5569976"/>
                <a:ext cx="8213559" cy="1754326"/>
              </a:xfrm>
              <a:prstGeom prst="rect">
                <a:avLst/>
              </a:prstGeom>
              <a:blipFill>
                <a:blip r:embed="rId3"/>
                <a:stretch>
                  <a:fillRect l="-1188" t="-278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25FBC62-DB29-4E57-A5E6-5F55E4E76ED4}"/>
                  </a:ext>
                </a:extLst>
              </p:cNvPr>
              <p:cNvSpPr/>
              <p:nvPr/>
            </p:nvSpPr>
            <p:spPr>
              <a:xfrm>
                <a:off x="242077" y="2296282"/>
                <a:ext cx="4925836" cy="1545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pl-PL" dirty="0"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endParaRPr lang="pl-PL" dirty="0"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r>
                  <a:rPr lang="pl-PL" dirty="0" err="1"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Futterman</a:t>
                </a:r>
                <a:r>
                  <a:rPr lang="pl-PL" dirty="0"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model </a:t>
                </a:r>
                <a:endParaRPr lang="pl-PL" i="1" dirty="0"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𝑣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𝑣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func>
                            <m:func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pl-PL" dirty="0"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25FBC62-DB29-4E57-A5E6-5F55E4E76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77" y="2296282"/>
                <a:ext cx="4925836" cy="1545680"/>
              </a:xfrm>
              <a:prstGeom prst="rect">
                <a:avLst/>
              </a:prstGeom>
              <a:blipFill>
                <a:blip r:embed="rId4"/>
                <a:stretch>
                  <a:fillRect l="-11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43FC4D41-5CC6-40A0-B1E1-44455C193506}"/>
                  </a:ext>
                </a:extLst>
              </p:cNvPr>
              <p:cNvSpPr/>
              <p:nvPr/>
            </p:nvSpPr>
            <p:spPr>
              <a:xfrm>
                <a:off x="242077" y="1462948"/>
                <a:ext cx="2954655" cy="1487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 err="1"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Complex</a:t>
                </a:r>
                <a:r>
                  <a:rPr lang="pl-PL" dirty="0"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pl-PL" dirty="0" err="1"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velocities</a:t>
                </a:r>
                <a:r>
                  <a:rPr lang="pl-PL" dirty="0"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</a:p>
              <a:p>
                <a:endParaRPr lang="pl-PL" dirty="0"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r>
                  <a:rPr lang="pl-PL" dirty="0"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Maxwell model </a:t>
                </a:r>
                <a:endParaRPr lang="pl-PL" i="1" dirty="0"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f>
                              <m:f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𝜔</m:t>
                                </m:r>
                              </m:den>
                            </m:f>
                          </m:den>
                        </m:f>
                      </m:e>
                    </m:ra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	</a:t>
                </a:r>
                <a:endParaRPr lang="pl-PL" dirty="0"/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43FC4D41-5CC6-40A0-B1E1-44455C193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77" y="1462948"/>
                <a:ext cx="2954655" cy="1487010"/>
              </a:xfrm>
              <a:prstGeom prst="rect">
                <a:avLst/>
              </a:prstGeom>
              <a:blipFill>
                <a:blip r:embed="rId5"/>
                <a:stretch>
                  <a:fillRect l="-1860" t="-286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DEAA7E4A-AA49-4E3A-90EA-756F6FBD3164}"/>
                  </a:ext>
                </a:extLst>
              </p:cNvPr>
              <p:cNvSpPr/>
              <p:nvPr/>
            </p:nvSpPr>
            <p:spPr>
              <a:xfrm>
                <a:off x="242077" y="4039193"/>
                <a:ext cx="8507837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dirty="0"/>
                  <a:t>Standard </a:t>
                </a:r>
                <a:r>
                  <a:rPr lang="pl-PL" dirty="0" err="1"/>
                  <a:t>linear</a:t>
                </a:r>
                <a:r>
                  <a:rPr lang="pl-PL" dirty="0"/>
                  <a:t> solid (SLS) model</a:t>
                </a:r>
                <a:endParaRPr lang="pl-PL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[1+</m:t>
                              </m:r>
                              <m:sSup>
                                <m:sSup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[1+</m:t>
                          </m:r>
                          <m:f>
                            <m:f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DEAA7E4A-AA49-4E3A-90EA-756F6FBD3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77" y="4039193"/>
                <a:ext cx="8507837" cy="1403782"/>
              </a:xfrm>
              <a:prstGeom prst="rect">
                <a:avLst/>
              </a:prstGeom>
              <a:blipFill>
                <a:blip r:embed="rId6"/>
                <a:stretch>
                  <a:fillRect l="-645" t="-260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97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F34DA2-BD73-433E-B116-52698DAC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</a:rPr>
              <a:t>Presentation </a:t>
            </a:r>
            <a:r>
              <a:rPr lang="pl-PL" altLang="pl-PL" dirty="0" err="1">
                <a:solidFill>
                  <a:schemeClr val="tx1"/>
                </a:solidFill>
              </a:rPr>
              <a:t>Outline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4A1147-835F-45C9-B126-B705231B6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8579" cy="4351338"/>
          </a:xfrm>
        </p:spPr>
        <p:txBody>
          <a:bodyPr/>
          <a:lstStyle/>
          <a:p>
            <a:r>
              <a:rPr lang="pl-PL" altLang="pl-PL" dirty="0" err="1"/>
              <a:t>Introduction</a:t>
            </a:r>
            <a:endParaRPr lang="pl-PL" altLang="pl-PL" dirty="0"/>
          </a:p>
          <a:p>
            <a:r>
              <a:rPr lang="pl-PL" altLang="pl-PL" dirty="0" err="1"/>
              <a:t>Weak</a:t>
            </a:r>
            <a:r>
              <a:rPr lang="pl-PL" altLang="pl-PL" dirty="0"/>
              <a:t> </a:t>
            </a:r>
            <a:r>
              <a:rPr lang="pl-PL" altLang="pl-PL" dirty="0" err="1"/>
              <a:t>Attenuation</a:t>
            </a:r>
            <a:r>
              <a:rPr lang="pl-PL" altLang="pl-PL" dirty="0"/>
              <a:t> </a:t>
            </a:r>
            <a:r>
              <a:rPr lang="pl-PL" altLang="pl-PL" dirty="0" err="1"/>
              <a:t>Concept</a:t>
            </a:r>
            <a:r>
              <a:rPr lang="pl-PL" altLang="pl-PL" dirty="0"/>
              <a:t> (WAC)</a:t>
            </a:r>
          </a:p>
          <a:p>
            <a:r>
              <a:rPr lang="pl-PL" altLang="pl-PL" dirty="0"/>
              <a:t>SH- </a:t>
            </a:r>
            <a:r>
              <a:rPr lang="pl-PL" altLang="pl-PL" dirty="0" err="1"/>
              <a:t>wave</a:t>
            </a:r>
            <a:r>
              <a:rPr lang="pl-PL" altLang="pl-PL" dirty="0"/>
              <a:t> </a:t>
            </a:r>
            <a:r>
              <a:rPr lang="pl-PL" altLang="pl-PL" dirty="0" err="1"/>
              <a:t>reflection</a:t>
            </a:r>
            <a:r>
              <a:rPr lang="pl-PL" altLang="pl-PL" dirty="0"/>
              <a:t>/</a:t>
            </a:r>
            <a:r>
              <a:rPr lang="pl-PL" altLang="pl-PL" dirty="0" err="1"/>
              <a:t>transmission</a:t>
            </a:r>
            <a:r>
              <a:rPr lang="pl-PL" altLang="pl-PL" dirty="0"/>
              <a:t> in WAC</a:t>
            </a:r>
          </a:p>
          <a:p>
            <a:r>
              <a:rPr lang="pl-PL" altLang="pl-PL" dirty="0" err="1"/>
              <a:t>Comparison</a:t>
            </a:r>
            <a:r>
              <a:rPr lang="pl-PL" altLang="pl-PL" dirty="0"/>
              <a:t> of </a:t>
            </a:r>
            <a:r>
              <a:rPr lang="pl-PL" altLang="pl-PL" dirty="0" err="1"/>
              <a:t>results</a:t>
            </a:r>
            <a:r>
              <a:rPr lang="pl-PL" altLang="pl-PL" dirty="0"/>
              <a:t> of the </a:t>
            </a:r>
            <a:r>
              <a:rPr lang="pl-PL" altLang="pl-PL" dirty="0" err="1"/>
              <a:t>ray</a:t>
            </a:r>
            <a:r>
              <a:rPr lang="pl-PL" altLang="pl-PL" dirty="0"/>
              <a:t> </a:t>
            </a:r>
            <a:r>
              <a:rPr lang="pl-PL" altLang="pl-PL" dirty="0" err="1"/>
              <a:t>method</a:t>
            </a:r>
            <a:r>
              <a:rPr lang="pl-PL" altLang="pl-PL" dirty="0"/>
              <a:t> and </a:t>
            </a:r>
            <a:r>
              <a:rPr lang="pl-PL" altLang="pl-PL" dirty="0" err="1"/>
              <a:t>pseudospectral</a:t>
            </a:r>
            <a:r>
              <a:rPr lang="pl-PL" altLang="pl-PL" dirty="0"/>
              <a:t>          </a:t>
            </a:r>
            <a:r>
              <a:rPr lang="pl-PL" altLang="pl-PL" dirty="0" err="1"/>
              <a:t>method</a:t>
            </a:r>
            <a:r>
              <a:rPr lang="pl-PL" altLang="pl-PL" dirty="0"/>
              <a:t> (PS) </a:t>
            </a:r>
          </a:p>
          <a:p>
            <a:r>
              <a:rPr lang="pl-PL" altLang="pl-PL" dirty="0" err="1"/>
              <a:t>Comparison</a:t>
            </a:r>
            <a:r>
              <a:rPr lang="pl-PL" altLang="pl-PL" dirty="0"/>
              <a:t> of </a:t>
            </a:r>
            <a:r>
              <a:rPr lang="pl-PL" altLang="pl-PL" dirty="0" err="1"/>
              <a:t>results</a:t>
            </a:r>
            <a:r>
              <a:rPr lang="pl-PL" altLang="pl-PL" dirty="0"/>
              <a:t> for the </a:t>
            </a:r>
            <a:r>
              <a:rPr lang="pl-PL" altLang="pl-PL" dirty="0" err="1"/>
              <a:t>ray</a:t>
            </a:r>
            <a:r>
              <a:rPr lang="pl-PL" altLang="pl-PL" dirty="0"/>
              <a:t> </a:t>
            </a:r>
            <a:r>
              <a:rPr lang="pl-PL" altLang="pl-PL" dirty="0" err="1"/>
              <a:t>method</a:t>
            </a:r>
            <a:r>
              <a:rPr lang="pl-PL" altLang="pl-PL" dirty="0"/>
              <a:t> with </a:t>
            </a:r>
            <a:r>
              <a:rPr lang="pl-PL" altLang="pl-PL" dirty="0" err="1"/>
              <a:t>frequency-fixed</a:t>
            </a:r>
            <a:r>
              <a:rPr lang="pl-PL" altLang="pl-PL" dirty="0"/>
              <a:t>  and </a:t>
            </a:r>
            <a:r>
              <a:rPr lang="pl-PL" altLang="pl-PL" dirty="0" err="1"/>
              <a:t>frequency</a:t>
            </a:r>
            <a:r>
              <a:rPr lang="pl-PL" altLang="pl-PL" dirty="0"/>
              <a:t>-dependent </a:t>
            </a:r>
            <a:r>
              <a:rPr lang="pl-PL" altLang="pl-PL" dirty="0" err="1"/>
              <a:t>reflection</a:t>
            </a:r>
            <a:r>
              <a:rPr lang="pl-PL" altLang="pl-PL" dirty="0"/>
              <a:t> </a:t>
            </a:r>
            <a:r>
              <a:rPr lang="pl-PL" altLang="pl-PL" dirty="0" err="1"/>
              <a:t>coefficients</a:t>
            </a:r>
            <a:r>
              <a:rPr lang="pl-PL" altLang="pl-PL" dirty="0"/>
              <a:t>.</a:t>
            </a:r>
          </a:p>
          <a:p>
            <a:pPr marL="0" indent="0">
              <a:buNone/>
            </a:pPr>
            <a:endParaRPr lang="pl-PL" altLang="pl-PL" dirty="0"/>
          </a:p>
          <a:p>
            <a:endParaRPr lang="pl-PL" alt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0171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0E8AFB-5A85-4391-91B6-B5C875D2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Maxwell model</a:t>
            </a:r>
          </a:p>
        </p:txBody>
      </p:sp>
      <p:pic>
        <p:nvPicPr>
          <p:cNvPr id="4" name="Picture 18" descr="C:\Users\Milosz\Desktop\Pisanie dyzertacji\reflected wave comparison\maxwell mod phas different freq.png">
            <a:extLst>
              <a:ext uri="{FF2B5EF4-FFF2-40B4-BE49-F238E27FC236}">
                <a16:creationId xmlns:a16="http://schemas.microsoft.com/office/drawing/2014/main" id="{543A5236-6FBC-4D2F-91D6-6413B184FC8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13" y="247733"/>
            <a:ext cx="6331887" cy="617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1CB45A4-AB54-4E02-994E-1B6064717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5" y="56480"/>
            <a:ext cx="1504950" cy="37682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C3260DA-6276-4821-8367-8014D1348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56481"/>
            <a:ext cx="1504950" cy="4667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8EFED13-529E-4E6A-82E3-EB5840463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753" y="3319628"/>
            <a:ext cx="1504950" cy="466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BAAAA6B7-DB5D-46A8-AB6D-D644CEFF5496}"/>
                  </a:ext>
                </a:extLst>
              </p:cNvPr>
              <p:cNvSpPr/>
              <p:nvPr/>
            </p:nvSpPr>
            <p:spPr>
              <a:xfrm>
                <a:off x="96987" y="1739077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pl-PL" sz="2400" dirty="0" err="1">
                    <a:ea typeface="Times New Roman" panose="02020603050405020304" pitchFamily="18" charset="0"/>
                    <a:cs typeface="Calibri" panose="020F0502020204030204" pitchFamily="34" charset="0"/>
                  </a:rPr>
                  <a:t>layer</a:t>
                </a:r>
                <a:r>
                  <a:rPr lang="pl-PL" sz="24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=2.0 km/s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=40</a:t>
                </a:r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  <a:endParaRPr lang="pl-PL" sz="2400" dirty="0">
                  <a:ea typeface="Calibri" panose="020F0502020204030204" pitchFamily="34" charset="0"/>
                </a:endParaRPr>
              </a:p>
              <a:p>
                <a:r>
                  <a:rPr lang="en-US" sz="2400" dirty="0">
                    <a:ea typeface="Calibri" panose="020F0502020204030204" pitchFamily="34" charset="0"/>
                  </a:rPr>
                  <a:t>layer 2: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=2.8 km/s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=60</a:t>
                </a:r>
                <a:endParaRPr lang="pl-PL" sz="2400" dirty="0"/>
              </a:p>
            </p:txBody>
          </p:sp>
        </mc:Choice>
        <mc:Fallback xmlns="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BAAAA6B7-DB5D-46A8-AB6D-D644CEFF54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7" y="1739077"/>
                <a:ext cx="6096000" cy="830997"/>
              </a:xfrm>
              <a:prstGeom prst="rect">
                <a:avLst/>
              </a:prstGeom>
              <a:blipFill>
                <a:blip r:embed="rId4"/>
                <a:stretch>
                  <a:fillRect l="-1600" t="-5839" b="-153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5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8BCD16-6A67-40A0-8B10-158E02ED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Futterman</a:t>
            </a:r>
            <a:r>
              <a:rPr lang="pl-PL" dirty="0"/>
              <a:t> model</a:t>
            </a:r>
          </a:p>
        </p:txBody>
      </p:sp>
      <p:pic>
        <p:nvPicPr>
          <p:cNvPr id="4" name="Picture 15" descr="C:\Users\Milosz\Desktop\Pisanie dyzertacji\reflected wave comparison\Futterman mod phas different freq.png">
            <a:extLst>
              <a:ext uri="{FF2B5EF4-FFF2-40B4-BE49-F238E27FC236}">
                <a16:creationId xmlns:a16="http://schemas.microsoft.com/office/drawing/2014/main" id="{8C5BA0AF-A94B-4E38-9BED-5B76E811FF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20" y="245812"/>
            <a:ext cx="6320589" cy="617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010FF71-3799-45CC-A67F-50AC55FDC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409" y="3195637"/>
            <a:ext cx="1504950" cy="4667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1B3C6A5-E3DF-4BF6-AFCE-D3DE62970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409" y="72106"/>
            <a:ext cx="1504950" cy="4667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2D49AB7-328E-4142-B564-8F1F1D82F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2106"/>
            <a:ext cx="1504950" cy="37987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E2F42D9-D339-4C24-8779-1047FA196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713" y="72106"/>
            <a:ext cx="1504950" cy="363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A44EA870-E055-47B1-A2F2-19BB938B5A1E}"/>
                  </a:ext>
                </a:extLst>
              </p:cNvPr>
              <p:cNvSpPr/>
              <p:nvPr/>
            </p:nvSpPr>
            <p:spPr>
              <a:xfrm>
                <a:off x="96987" y="1739077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pl-PL" sz="2400" dirty="0" err="1">
                    <a:ea typeface="Times New Roman" panose="02020603050405020304" pitchFamily="18" charset="0"/>
                    <a:cs typeface="Calibri" panose="020F0502020204030204" pitchFamily="34" charset="0"/>
                  </a:rPr>
                  <a:t>layer</a:t>
                </a:r>
                <a:r>
                  <a:rPr lang="pl-PL" sz="24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=2.0 km/s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=40</a:t>
                </a:r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  <a:endParaRPr lang="pl-PL" sz="2400" dirty="0">
                  <a:ea typeface="Calibri" panose="020F0502020204030204" pitchFamily="34" charset="0"/>
                </a:endParaRPr>
              </a:p>
              <a:p>
                <a:r>
                  <a:rPr lang="en-US" sz="2400" dirty="0">
                    <a:ea typeface="Calibri" panose="020F0502020204030204" pitchFamily="34" charset="0"/>
                  </a:rPr>
                  <a:t>layer 2: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=2.8 km/s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=60</a:t>
                </a:r>
                <a:endParaRPr lang="pl-PL" sz="2400" dirty="0"/>
              </a:p>
            </p:txBody>
          </p:sp>
        </mc:Choice>
        <mc:Fallback xmlns="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A44EA870-E055-47B1-A2F2-19BB938B5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7" y="1739077"/>
                <a:ext cx="6096000" cy="830997"/>
              </a:xfrm>
              <a:prstGeom prst="rect">
                <a:avLst/>
              </a:prstGeom>
              <a:blipFill>
                <a:blip r:embed="rId4"/>
                <a:stretch>
                  <a:fillRect l="-1600" t="-5839" b="-153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975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C3E76C-86C6-404F-B0AA-26A65D3C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SLS model</a:t>
            </a:r>
          </a:p>
        </p:txBody>
      </p:sp>
      <p:pic>
        <p:nvPicPr>
          <p:cNvPr id="4" name="Picture 16" descr="C:\Users\Milosz\Desktop\Pisanie dyzertacji\reflected wave comparison\SLS mod phas different freq.png">
            <a:extLst>
              <a:ext uri="{FF2B5EF4-FFF2-40B4-BE49-F238E27FC236}">
                <a16:creationId xmlns:a16="http://schemas.microsoft.com/office/drawing/2014/main" id="{42931C61-BDEC-42BB-98CB-5D0B4749D41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54" y="236788"/>
            <a:ext cx="6288504" cy="612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331375B-0950-47EE-828A-96231CC28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199" y="3195637"/>
            <a:ext cx="1504950" cy="4667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07022A1-478C-4D97-A843-9D9419C80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199" y="131762"/>
            <a:ext cx="1504950" cy="4667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06E2561-418B-4E37-9E24-A231889B8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244" y="131762"/>
            <a:ext cx="1504950" cy="285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CC355572-7439-49A5-9807-62A7840773F4}"/>
                  </a:ext>
                </a:extLst>
              </p:cNvPr>
              <p:cNvSpPr/>
              <p:nvPr/>
            </p:nvSpPr>
            <p:spPr>
              <a:xfrm>
                <a:off x="372979" y="1600401"/>
                <a:ext cx="6096000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pl-PL" sz="2400" dirty="0" err="1">
                    <a:ea typeface="Calibri" panose="020F0502020204030204" pitchFamily="34" charset="0"/>
                  </a:rPr>
                  <a:t>layer</a:t>
                </a:r>
                <a:r>
                  <a:rPr lang="pl-PL" sz="2400" dirty="0">
                    <a:ea typeface="Calibri" panose="020F0502020204030204" pitchFamily="34" charset="0"/>
                  </a:rPr>
                  <a:t> 1</a:t>
                </a:r>
                <a:r>
                  <a:rPr lang="en-US" sz="2400" dirty="0">
                    <a:ea typeface="Calibri" panose="020F0502020204030204" pitchFamily="34" charset="0"/>
                  </a:rPr>
                  <a:t>: </a:t>
                </a:r>
                <a:r>
                  <a:rPr lang="en-US" sz="2400" i="1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r</a:t>
                </a:r>
                <a:r>
                  <a:rPr lang="en-US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=1.975</a:t>
                </a:r>
                <a:r>
                  <a:rPr lang="pl-PL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k</a:t>
                </a:r>
                <a:r>
                  <a:rPr lang="en-US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=40</a:t>
                </a:r>
                <a:endParaRPr lang="pl-PL" sz="2400" dirty="0">
                  <a:ea typeface="Times New Roman" panose="02020603050405020304" pitchFamily="18" charset="0"/>
                </a:endParaRPr>
              </a:p>
              <a:p>
                <a:r>
                  <a:rPr lang="en-US" sz="2400" dirty="0">
                    <a:ea typeface="Calibri" panose="020F0502020204030204" pitchFamily="34" charset="0"/>
                  </a:rPr>
                  <a:t>layer 2: </a:t>
                </a:r>
                <a:r>
                  <a:rPr lang="en-US" sz="2400" i="1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r</a:t>
                </a:r>
                <a:r>
                  <a:rPr lang="en-US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=2.777</a:t>
                </a:r>
                <a:r>
                  <a:rPr lang="pl-PL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k</a:t>
                </a:r>
                <a:r>
                  <a:rPr lang="en-US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=60</a:t>
                </a:r>
                <a:endParaRPr lang="pl-PL" sz="2400" dirty="0">
                  <a:ea typeface="Times New Roman" panose="02020603050405020304" pitchFamily="18" charset="0"/>
                </a:endParaRPr>
              </a:p>
              <a:p>
                <a:endParaRPr lang="pl-PL" sz="2400" dirty="0"/>
              </a:p>
              <a:p>
                <a:r>
                  <a:rPr lang="pl-PL" sz="2400" dirty="0"/>
                  <a:t>The </a:t>
                </a:r>
                <a:r>
                  <a:rPr lang="pl-PL" sz="2400" dirty="0" err="1"/>
                  <a:t>above</a:t>
                </a:r>
                <a:r>
                  <a:rPr lang="pl-PL" sz="2400" dirty="0"/>
                  <a:t> </a:t>
                </a:r>
                <a:r>
                  <a:rPr lang="pl-PL" sz="2400" dirty="0" err="1"/>
                  <a:t>values</a:t>
                </a:r>
                <a:r>
                  <a:rPr lang="pl-PL" sz="2400" dirty="0"/>
                  <a:t> of the </a:t>
                </a:r>
                <a:r>
                  <a:rPr lang="en-US" sz="2400" i="1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r</a:t>
                </a:r>
                <a:r>
                  <a:rPr lang="pl-PL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                             </a:t>
                </a:r>
                <a:r>
                  <a:rPr lang="pl-PL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result</a:t>
                </a:r>
                <a:r>
                  <a:rPr lang="pl-PL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pl-PL" sz="2400" dirty="0"/>
                  <a:t> </a:t>
                </a:r>
                <a:r>
                  <a:rPr lang="pl-PL" sz="2400" dirty="0" err="1"/>
                  <a:t>equal</a:t>
                </a:r>
                <a:r>
                  <a:rPr lang="pl-PL" sz="2400" dirty="0"/>
                  <a:t> 2.8 km/s for </a:t>
                </a:r>
                <a:r>
                  <a:rPr lang="pl-PL" sz="2400" dirty="0" err="1"/>
                  <a:t>layer</a:t>
                </a:r>
                <a:r>
                  <a:rPr lang="pl-PL" sz="2400" dirty="0"/>
                  <a:t> 1</a:t>
                </a:r>
              </a:p>
              <a:p>
                <a:r>
                  <a:rPr lang="pl-PL" sz="2400" dirty="0"/>
                  <a:t>and 2.0 km/s for </a:t>
                </a:r>
                <a:r>
                  <a:rPr lang="pl-PL" sz="2400" dirty="0" err="1"/>
                  <a:t>layer</a:t>
                </a:r>
                <a:r>
                  <a:rPr lang="pl-PL" sz="2400" dirty="0"/>
                  <a:t> 2</a:t>
                </a:r>
              </a:p>
            </p:txBody>
          </p:sp>
        </mc:Choice>
        <mc:Fallback xmlns=""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CC355572-7439-49A5-9807-62A784077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79" y="1600401"/>
                <a:ext cx="6096000" cy="2308324"/>
              </a:xfrm>
              <a:prstGeom prst="rect">
                <a:avLst/>
              </a:prstGeom>
              <a:blipFill>
                <a:blip r:embed="rId4"/>
                <a:stretch>
                  <a:fillRect l="-1500" t="-2116" b="-52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289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348BE5-CBCF-4919-93BA-835C4DBB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Maxwell model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2061AE0-2BF2-4845-B701-6C610D9D6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7" y="1825624"/>
            <a:ext cx="6363914" cy="502670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62647B0E-4F1D-40D4-A358-D3C1AAF5EE18}"/>
                  </a:ext>
                </a:extLst>
              </p:cNvPr>
              <p:cNvSpPr txBox="1"/>
              <p:nvPr/>
            </p:nvSpPr>
            <p:spPr>
              <a:xfrm>
                <a:off x="9151653" y="1607301"/>
                <a:ext cx="2399251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solidFill>
                      <a:srgbClr val="FF0000"/>
                    </a:solidFill>
                  </a:rPr>
                  <a:t>Red</a:t>
                </a:r>
                <a:r>
                  <a:rPr lang="pl-PL" dirty="0"/>
                  <a:t> – </a:t>
                </a:r>
                <a:r>
                  <a:rPr lang="pl-PL" dirty="0" err="1"/>
                  <a:t>frequency</a:t>
                </a:r>
                <a:r>
                  <a:rPr lang="pl-PL" dirty="0"/>
                  <a:t> dependent </a:t>
                </a:r>
                <a:r>
                  <a:rPr lang="pl-PL" dirty="0" err="1"/>
                  <a:t>reflection</a:t>
                </a:r>
                <a:r>
                  <a:rPr lang="pl-PL" dirty="0"/>
                  <a:t> </a:t>
                </a:r>
                <a:r>
                  <a:rPr lang="pl-PL" dirty="0" err="1"/>
                  <a:t>coefficients</a:t>
                </a:r>
                <a:endParaRPr lang="pl-PL" dirty="0"/>
              </a:p>
              <a:p>
                <a:endParaRPr lang="pl-PL" dirty="0"/>
              </a:p>
              <a:p>
                <a:r>
                  <a:rPr lang="pl-PL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layer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=2.0 km/s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=40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endParaRPr lang="pl-PL" dirty="0">
                  <a:ea typeface="Calibri" panose="020F0502020204030204" pitchFamily="34" charset="0"/>
                </a:endParaRPr>
              </a:p>
              <a:p>
                <a:r>
                  <a:rPr lang="en-US" dirty="0">
                    <a:ea typeface="Calibri" panose="020F0502020204030204" pitchFamily="34" charset="0"/>
                  </a:rPr>
                  <a:t>layer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=2.8 km/s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=60</a:t>
                </a:r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  <a:p>
                <a:r>
                  <a:rPr lang="pl-PL" dirty="0"/>
                  <a:t>Black – </a:t>
                </a:r>
                <a:r>
                  <a:rPr lang="pl-PL" dirty="0" err="1"/>
                  <a:t>frequency</a:t>
                </a:r>
                <a:r>
                  <a:rPr lang="pl-PL" dirty="0"/>
                  <a:t> independent </a:t>
                </a:r>
                <a:r>
                  <a:rPr lang="pl-PL" dirty="0" err="1"/>
                  <a:t>reflection</a:t>
                </a:r>
                <a:r>
                  <a:rPr lang="pl-PL" dirty="0"/>
                  <a:t> </a:t>
                </a:r>
                <a:r>
                  <a:rPr lang="pl-PL" dirty="0" err="1"/>
                  <a:t>coefficients</a:t>
                </a:r>
                <a:endParaRPr lang="pl-PL" dirty="0"/>
              </a:p>
              <a:p>
                <a:endParaRPr lang="pl-PL" dirty="0"/>
              </a:p>
              <a:p>
                <a:r>
                  <a:rPr lang="pl-PL" dirty="0">
                    <a:ea typeface="Calibri" panose="020F0502020204030204" pitchFamily="34" charset="0"/>
                  </a:rPr>
                  <a:t>layer 1</a:t>
                </a:r>
                <a:r>
                  <a:rPr lang="en-US" dirty="0"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</a:t>
                </a:r>
                <a:r>
                  <a:rPr lang="pl-PL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2.0k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=40</a:t>
                </a:r>
                <a:endParaRPr lang="pl-PL" dirty="0">
                  <a:ea typeface="Times New Roman" panose="02020603050405020304" pitchFamily="18" charset="0"/>
                </a:endParaRPr>
              </a:p>
              <a:p>
                <a:r>
                  <a:rPr lang="en-US" dirty="0">
                    <a:ea typeface="Calibri" panose="020F0502020204030204" pitchFamily="34" charset="0"/>
                  </a:rPr>
                  <a:t>layer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</a:t>
                </a:r>
                <a:r>
                  <a:rPr lang="pl-PL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2.8k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=60</a:t>
                </a:r>
                <a:endParaRPr lang="pl-PL" dirty="0">
                  <a:ea typeface="Times New Roman" panose="02020603050405020304" pitchFamily="18" charset="0"/>
                </a:endParaRPr>
              </a:p>
              <a:p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62647B0E-4F1D-40D4-A358-D3C1AAF5E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653" y="1607301"/>
                <a:ext cx="2399251" cy="5632311"/>
              </a:xfrm>
              <a:prstGeom prst="rect">
                <a:avLst/>
              </a:prstGeom>
              <a:blipFill>
                <a:blip r:embed="rId3"/>
                <a:stretch>
                  <a:fillRect l="-2030" t="-649" r="-7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779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DFBFDD-AF73-4F77-90E6-914CADB0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Futterman</a:t>
            </a:r>
            <a:r>
              <a:rPr lang="pl-PL" dirty="0"/>
              <a:t> model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1D6D56B-49F8-4C37-B2A8-691DADCB6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33" y="1825624"/>
            <a:ext cx="6371087" cy="50323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CFC7A27D-2D92-460E-8527-620A79DB43AC}"/>
                  </a:ext>
                </a:extLst>
              </p:cNvPr>
              <p:cNvSpPr txBox="1"/>
              <p:nvPr/>
            </p:nvSpPr>
            <p:spPr>
              <a:xfrm>
                <a:off x="9151653" y="1607301"/>
                <a:ext cx="2399251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solidFill>
                      <a:srgbClr val="FF0000"/>
                    </a:solidFill>
                  </a:rPr>
                  <a:t>Red</a:t>
                </a:r>
                <a:r>
                  <a:rPr lang="pl-PL" dirty="0"/>
                  <a:t> – </a:t>
                </a:r>
                <a:r>
                  <a:rPr lang="pl-PL" dirty="0" err="1"/>
                  <a:t>frequency</a:t>
                </a:r>
                <a:r>
                  <a:rPr lang="pl-PL" dirty="0"/>
                  <a:t> dependent </a:t>
                </a:r>
                <a:r>
                  <a:rPr lang="pl-PL" dirty="0" err="1"/>
                  <a:t>reflection</a:t>
                </a:r>
                <a:r>
                  <a:rPr lang="pl-PL" dirty="0"/>
                  <a:t> </a:t>
                </a:r>
                <a:r>
                  <a:rPr lang="pl-PL" dirty="0" err="1"/>
                  <a:t>coefficients</a:t>
                </a:r>
                <a:endParaRPr lang="pl-PL" dirty="0"/>
              </a:p>
              <a:p>
                <a:endParaRPr lang="pl-PL" dirty="0"/>
              </a:p>
              <a:p>
                <a:r>
                  <a:rPr lang="pl-PL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layer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=2.0 km/s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=40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endParaRPr lang="pl-PL" dirty="0">
                  <a:ea typeface="Calibri" panose="020F0502020204030204" pitchFamily="34" charset="0"/>
                </a:endParaRPr>
              </a:p>
              <a:p>
                <a:r>
                  <a:rPr lang="en-US" dirty="0">
                    <a:ea typeface="Calibri" panose="020F0502020204030204" pitchFamily="34" charset="0"/>
                  </a:rPr>
                  <a:t>layer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=2.8 km/s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=60</a:t>
                </a:r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  <a:p>
                <a:r>
                  <a:rPr lang="pl-PL" dirty="0"/>
                  <a:t>Black – </a:t>
                </a:r>
                <a:r>
                  <a:rPr lang="pl-PL" dirty="0" err="1"/>
                  <a:t>frequency</a:t>
                </a:r>
                <a:r>
                  <a:rPr lang="pl-PL" dirty="0"/>
                  <a:t> independent </a:t>
                </a:r>
                <a:r>
                  <a:rPr lang="pl-PL" dirty="0" err="1"/>
                  <a:t>reflection</a:t>
                </a:r>
                <a:r>
                  <a:rPr lang="pl-PL" dirty="0"/>
                  <a:t> </a:t>
                </a:r>
                <a:r>
                  <a:rPr lang="pl-PL" dirty="0" err="1"/>
                  <a:t>coefficients</a:t>
                </a:r>
                <a:endParaRPr lang="pl-PL" dirty="0"/>
              </a:p>
              <a:p>
                <a:endParaRPr lang="pl-PL" dirty="0"/>
              </a:p>
              <a:p>
                <a:r>
                  <a:rPr lang="pl-PL" dirty="0">
                    <a:ea typeface="Calibri" panose="020F0502020204030204" pitchFamily="34" charset="0"/>
                  </a:rPr>
                  <a:t>layer 1</a:t>
                </a:r>
                <a:r>
                  <a:rPr lang="en-US" dirty="0"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</a:t>
                </a:r>
                <a:r>
                  <a:rPr lang="pl-PL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2.0k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=40</a:t>
                </a:r>
                <a:endParaRPr lang="pl-PL" dirty="0">
                  <a:ea typeface="Times New Roman" panose="02020603050405020304" pitchFamily="18" charset="0"/>
                </a:endParaRPr>
              </a:p>
              <a:p>
                <a:r>
                  <a:rPr lang="en-US" dirty="0">
                    <a:ea typeface="Calibri" panose="020F0502020204030204" pitchFamily="34" charset="0"/>
                  </a:rPr>
                  <a:t>layer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</a:t>
                </a:r>
                <a:r>
                  <a:rPr lang="pl-PL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2.8k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=60</a:t>
                </a:r>
                <a:endParaRPr lang="pl-PL" dirty="0">
                  <a:ea typeface="Times New Roman" panose="02020603050405020304" pitchFamily="18" charset="0"/>
                </a:endParaRPr>
              </a:p>
              <a:p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CFC7A27D-2D92-460E-8527-620A79DB4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653" y="1607301"/>
                <a:ext cx="2399251" cy="5632311"/>
              </a:xfrm>
              <a:prstGeom prst="rect">
                <a:avLst/>
              </a:prstGeom>
              <a:blipFill>
                <a:blip r:embed="rId3"/>
                <a:stretch>
                  <a:fillRect l="-2030" t="-649" r="-7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897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EF36EB-1B14-44DE-AA66-4581FFDFA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SLS model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E67229D-242B-408B-BE0F-63676A04C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33" y="1825624"/>
            <a:ext cx="6371087" cy="50323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25F3800B-47B3-401A-BAE9-EC3023FF6404}"/>
                  </a:ext>
                </a:extLst>
              </p:cNvPr>
              <p:cNvSpPr txBox="1"/>
              <p:nvPr/>
            </p:nvSpPr>
            <p:spPr>
              <a:xfrm>
                <a:off x="9151653" y="1607301"/>
                <a:ext cx="2399251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solidFill>
                      <a:srgbClr val="FF0000"/>
                    </a:solidFill>
                  </a:rPr>
                  <a:t>Red</a:t>
                </a:r>
                <a:r>
                  <a:rPr lang="pl-PL" dirty="0"/>
                  <a:t> – </a:t>
                </a:r>
                <a:r>
                  <a:rPr lang="pl-PL" dirty="0" err="1"/>
                  <a:t>frequency</a:t>
                </a:r>
                <a:r>
                  <a:rPr lang="pl-PL" dirty="0"/>
                  <a:t> dependent </a:t>
                </a:r>
                <a:r>
                  <a:rPr lang="pl-PL" dirty="0" err="1"/>
                  <a:t>reflection</a:t>
                </a:r>
                <a:r>
                  <a:rPr lang="pl-PL" dirty="0"/>
                  <a:t> </a:t>
                </a:r>
                <a:r>
                  <a:rPr lang="pl-PL" dirty="0" err="1"/>
                  <a:t>coefficients</a:t>
                </a:r>
                <a:endParaRPr lang="pl-PL" dirty="0"/>
              </a:p>
              <a:p>
                <a:endParaRPr lang="pl-PL" dirty="0"/>
              </a:p>
              <a:p>
                <a:r>
                  <a:rPr lang="pl-PL" dirty="0">
                    <a:ea typeface="Calibri" panose="020F0502020204030204" pitchFamily="34" charset="0"/>
                  </a:rPr>
                  <a:t>layer 1</a:t>
                </a:r>
                <a:r>
                  <a:rPr lang="en-US" dirty="0">
                    <a:ea typeface="Calibri" panose="020F0502020204030204" pitchFamily="34" charset="0"/>
                  </a:rPr>
                  <a:t>: </a:t>
                </a:r>
                <a:r>
                  <a:rPr lang="en-US" i="1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</a:t>
                </a:r>
                <a:r>
                  <a:rPr lang="en-US" i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r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=1.975</a:t>
                </a:r>
                <a:r>
                  <a:rPr lang="pl-PL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k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=40</a:t>
                </a:r>
                <a:endParaRPr lang="pl-PL" dirty="0">
                  <a:ea typeface="Times New Roman" panose="02020603050405020304" pitchFamily="18" charset="0"/>
                </a:endParaRPr>
              </a:p>
              <a:p>
                <a:r>
                  <a:rPr lang="en-US" dirty="0">
                    <a:ea typeface="Calibri" panose="020F0502020204030204" pitchFamily="34" charset="0"/>
                  </a:rPr>
                  <a:t>layer 2: </a:t>
                </a:r>
                <a:r>
                  <a:rPr lang="en-US" i="1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</a:t>
                </a:r>
                <a:r>
                  <a:rPr lang="en-US" i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r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=2.777</a:t>
                </a:r>
                <a:r>
                  <a:rPr lang="pl-PL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k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=60</a:t>
                </a:r>
                <a:endParaRPr lang="pl-PL" dirty="0">
                  <a:ea typeface="Times New Roman" panose="02020603050405020304" pitchFamily="18" charset="0"/>
                </a:endParaRPr>
              </a:p>
              <a:p>
                <a:endParaRPr lang="pl-PL" dirty="0"/>
              </a:p>
              <a:p>
                <a:endParaRPr lang="pl-PL" dirty="0"/>
              </a:p>
              <a:p>
                <a:r>
                  <a:rPr lang="pl-PL" dirty="0"/>
                  <a:t>Black – </a:t>
                </a:r>
                <a:r>
                  <a:rPr lang="pl-PL" dirty="0" err="1"/>
                  <a:t>frequency</a:t>
                </a:r>
                <a:r>
                  <a:rPr lang="pl-PL" dirty="0"/>
                  <a:t> independent </a:t>
                </a:r>
                <a:r>
                  <a:rPr lang="pl-PL" dirty="0" err="1"/>
                  <a:t>reflection</a:t>
                </a:r>
                <a:r>
                  <a:rPr lang="pl-PL" dirty="0"/>
                  <a:t> </a:t>
                </a:r>
                <a:r>
                  <a:rPr lang="pl-PL" dirty="0" err="1"/>
                  <a:t>coefficients</a:t>
                </a:r>
                <a:endParaRPr lang="pl-PL" dirty="0"/>
              </a:p>
              <a:p>
                <a:endParaRPr lang="pl-PL" dirty="0"/>
              </a:p>
              <a:p>
                <a:r>
                  <a:rPr lang="pl-PL" dirty="0">
                    <a:ea typeface="Calibri" panose="020F0502020204030204" pitchFamily="34" charset="0"/>
                  </a:rPr>
                  <a:t>layer 1</a:t>
                </a:r>
                <a:r>
                  <a:rPr lang="en-US" dirty="0"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</a:t>
                </a:r>
                <a:r>
                  <a:rPr lang="pl-PL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2.0k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=40</a:t>
                </a:r>
                <a:endParaRPr lang="pl-PL" dirty="0">
                  <a:ea typeface="Times New Roman" panose="02020603050405020304" pitchFamily="18" charset="0"/>
                </a:endParaRPr>
              </a:p>
              <a:p>
                <a:r>
                  <a:rPr lang="en-US" dirty="0">
                    <a:ea typeface="Calibri" panose="020F0502020204030204" pitchFamily="34" charset="0"/>
                  </a:rPr>
                  <a:t>layer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</a:t>
                </a:r>
                <a:r>
                  <a:rPr lang="pl-PL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2.8k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=60</a:t>
                </a:r>
                <a:endParaRPr lang="pl-PL" dirty="0">
                  <a:ea typeface="Times New Roman" panose="02020603050405020304" pitchFamily="18" charset="0"/>
                </a:endParaRPr>
              </a:p>
              <a:p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25F3800B-47B3-401A-BAE9-EC3023FF6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653" y="1607301"/>
                <a:ext cx="2399251" cy="5632311"/>
              </a:xfrm>
              <a:prstGeom prst="rect">
                <a:avLst/>
              </a:prstGeom>
              <a:blipFill>
                <a:blip r:embed="rId3"/>
                <a:stretch>
                  <a:fillRect l="-2030" t="-649" r="-7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306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0B709B-C71C-4E98-84D9-A3C45F9C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Maxwell model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FB3D810-C1C3-4A2D-8D4E-C01F04E39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747" y="1346310"/>
            <a:ext cx="7816843" cy="44456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5ACE4A0-B453-4D21-8630-8369ACA4B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595" y="1639335"/>
            <a:ext cx="3695700" cy="538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69289BA2-423E-4E2E-B256-C62A27F90E4E}"/>
                  </a:ext>
                </a:extLst>
              </p:cNvPr>
              <p:cNvSpPr txBox="1"/>
              <p:nvPr/>
            </p:nvSpPr>
            <p:spPr>
              <a:xfrm>
                <a:off x="9151653" y="1607301"/>
                <a:ext cx="2399251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solidFill>
                      <a:srgbClr val="FF0000"/>
                    </a:solidFill>
                  </a:rPr>
                  <a:t>Red</a:t>
                </a:r>
                <a:r>
                  <a:rPr lang="pl-PL" dirty="0"/>
                  <a:t> – </a:t>
                </a:r>
                <a:r>
                  <a:rPr lang="pl-PL" dirty="0" err="1"/>
                  <a:t>frequency</a:t>
                </a:r>
                <a:r>
                  <a:rPr lang="pl-PL" dirty="0"/>
                  <a:t> dependent </a:t>
                </a:r>
                <a:r>
                  <a:rPr lang="pl-PL" dirty="0" err="1"/>
                  <a:t>reflection</a:t>
                </a:r>
                <a:r>
                  <a:rPr lang="pl-PL" dirty="0"/>
                  <a:t> </a:t>
                </a:r>
                <a:r>
                  <a:rPr lang="pl-PL" dirty="0" err="1"/>
                  <a:t>coefficients</a:t>
                </a:r>
                <a:endParaRPr lang="pl-PL" dirty="0"/>
              </a:p>
              <a:p>
                <a:endParaRPr lang="pl-PL" dirty="0"/>
              </a:p>
              <a:p>
                <a:r>
                  <a:rPr lang="pl-PL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layer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=2.0 km/s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=40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endParaRPr lang="pl-PL" dirty="0">
                  <a:ea typeface="Calibri" panose="020F0502020204030204" pitchFamily="34" charset="0"/>
                </a:endParaRPr>
              </a:p>
              <a:p>
                <a:r>
                  <a:rPr lang="en-US" dirty="0">
                    <a:ea typeface="Calibri" panose="020F0502020204030204" pitchFamily="34" charset="0"/>
                  </a:rPr>
                  <a:t>layer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=2.8 km/s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=60</a:t>
                </a:r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  <a:p>
                <a:r>
                  <a:rPr lang="pl-PL" dirty="0"/>
                  <a:t>Black – </a:t>
                </a:r>
                <a:r>
                  <a:rPr lang="pl-PL" dirty="0" err="1"/>
                  <a:t>frequency</a:t>
                </a:r>
                <a:r>
                  <a:rPr lang="pl-PL" dirty="0"/>
                  <a:t> independent </a:t>
                </a:r>
                <a:r>
                  <a:rPr lang="pl-PL" dirty="0" err="1"/>
                  <a:t>reflection</a:t>
                </a:r>
                <a:r>
                  <a:rPr lang="pl-PL" dirty="0"/>
                  <a:t> </a:t>
                </a:r>
                <a:r>
                  <a:rPr lang="pl-PL" dirty="0" err="1"/>
                  <a:t>coefficients</a:t>
                </a:r>
                <a:endParaRPr lang="pl-PL" dirty="0"/>
              </a:p>
              <a:p>
                <a:endParaRPr lang="pl-PL" dirty="0"/>
              </a:p>
              <a:p>
                <a:r>
                  <a:rPr lang="pl-PL" dirty="0">
                    <a:ea typeface="Calibri" panose="020F0502020204030204" pitchFamily="34" charset="0"/>
                  </a:rPr>
                  <a:t>layer 1</a:t>
                </a:r>
                <a:r>
                  <a:rPr lang="en-US" dirty="0"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</a:t>
                </a:r>
                <a:r>
                  <a:rPr lang="pl-PL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2.0k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=40</a:t>
                </a:r>
                <a:endParaRPr lang="pl-PL" dirty="0">
                  <a:ea typeface="Times New Roman" panose="02020603050405020304" pitchFamily="18" charset="0"/>
                </a:endParaRPr>
              </a:p>
              <a:p>
                <a:r>
                  <a:rPr lang="en-US" dirty="0">
                    <a:ea typeface="Calibri" panose="020F0502020204030204" pitchFamily="34" charset="0"/>
                  </a:rPr>
                  <a:t>layer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</a:t>
                </a:r>
                <a:r>
                  <a:rPr lang="pl-PL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2.8k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=60</a:t>
                </a:r>
                <a:endParaRPr lang="pl-PL" dirty="0">
                  <a:ea typeface="Times New Roman" panose="02020603050405020304" pitchFamily="18" charset="0"/>
                </a:endParaRPr>
              </a:p>
              <a:p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69289BA2-423E-4E2E-B256-C62A27F90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653" y="1607301"/>
                <a:ext cx="2399251" cy="5632311"/>
              </a:xfrm>
              <a:prstGeom prst="rect">
                <a:avLst/>
              </a:prstGeom>
              <a:blipFill>
                <a:blip r:embed="rId4"/>
                <a:stretch>
                  <a:fillRect l="-2030" t="-649" r="-7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788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21248-3A42-4965-9CD1-0C8007A6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Futterman</a:t>
            </a:r>
            <a:r>
              <a:rPr lang="pl-PL" dirty="0"/>
              <a:t> model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07F0048-C0C6-461E-8E7D-0D61FDA17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537" y="1300692"/>
            <a:ext cx="7897054" cy="4491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AD2B0B48-3800-4084-ACC9-3DCC0FCB3C31}"/>
                  </a:ext>
                </a:extLst>
              </p:cNvPr>
              <p:cNvSpPr txBox="1"/>
              <p:nvPr/>
            </p:nvSpPr>
            <p:spPr>
              <a:xfrm>
                <a:off x="9151653" y="1607301"/>
                <a:ext cx="2399251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solidFill>
                      <a:srgbClr val="FF0000"/>
                    </a:solidFill>
                  </a:rPr>
                  <a:t>Red</a:t>
                </a:r>
                <a:r>
                  <a:rPr lang="pl-PL" dirty="0"/>
                  <a:t> – </a:t>
                </a:r>
                <a:r>
                  <a:rPr lang="pl-PL" dirty="0" err="1"/>
                  <a:t>frequency</a:t>
                </a:r>
                <a:r>
                  <a:rPr lang="pl-PL" dirty="0"/>
                  <a:t> dependent </a:t>
                </a:r>
                <a:r>
                  <a:rPr lang="pl-PL" dirty="0" err="1"/>
                  <a:t>reflection</a:t>
                </a:r>
                <a:r>
                  <a:rPr lang="pl-PL" dirty="0"/>
                  <a:t> </a:t>
                </a:r>
                <a:r>
                  <a:rPr lang="pl-PL" dirty="0" err="1"/>
                  <a:t>coefficients</a:t>
                </a:r>
                <a:endParaRPr lang="pl-PL" dirty="0"/>
              </a:p>
              <a:p>
                <a:endParaRPr lang="pl-PL" dirty="0"/>
              </a:p>
              <a:p>
                <a:r>
                  <a:rPr lang="pl-PL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layer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=2.0 km/s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=40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endParaRPr lang="pl-PL" dirty="0">
                  <a:ea typeface="Calibri" panose="020F0502020204030204" pitchFamily="34" charset="0"/>
                </a:endParaRPr>
              </a:p>
              <a:p>
                <a:r>
                  <a:rPr lang="en-US" dirty="0">
                    <a:ea typeface="Calibri" panose="020F0502020204030204" pitchFamily="34" charset="0"/>
                  </a:rPr>
                  <a:t>layer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=2.8 km/s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=60</a:t>
                </a:r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  <a:p>
                <a:r>
                  <a:rPr lang="pl-PL" dirty="0"/>
                  <a:t>Black – </a:t>
                </a:r>
                <a:r>
                  <a:rPr lang="pl-PL" dirty="0" err="1"/>
                  <a:t>frequency</a:t>
                </a:r>
                <a:r>
                  <a:rPr lang="pl-PL" dirty="0"/>
                  <a:t> independent </a:t>
                </a:r>
                <a:r>
                  <a:rPr lang="pl-PL" dirty="0" err="1"/>
                  <a:t>reflection</a:t>
                </a:r>
                <a:r>
                  <a:rPr lang="pl-PL" dirty="0"/>
                  <a:t> </a:t>
                </a:r>
                <a:r>
                  <a:rPr lang="pl-PL" dirty="0" err="1"/>
                  <a:t>coefficients</a:t>
                </a:r>
                <a:endParaRPr lang="pl-PL" dirty="0"/>
              </a:p>
              <a:p>
                <a:endParaRPr lang="pl-PL" dirty="0"/>
              </a:p>
              <a:p>
                <a:r>
                  <a:rPr lang="pl-PL" dirty="0">
                    <a:ea typeface="Calibri" panose="020F0502020204030204" pitchFamily="34" charset="0"/>
                  </a:rPr>
                  <a:t>layer 1</a:t>
                </a:r>
                <a:r>
                  <a:rPr lang="en-US" dirty="0"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</a:t>
                </a:r>
                <a:r>
                  <a:rPr lang="pl-PL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2.0k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=40</a:t>
                </a:r>
                <a:endParaRPr lang="pl-PL" dirty="0">
                  <a:ea typeface="Times New Roman" panose="02020603050405020304" pitchFamily="18" charset="0"/>
                </a:endParaRPr>
              </a:p>
              <a:p>
                <a:r>
                  <a:rPr lang="en-US" dirty="0">
                    <a:ea typeface="Calibri" panose="020F0502020204030204" pitchFamily="34" charset="0"/>
                  </a:rPr>
                  <a:t>layer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</a:t>
                </a:r>
                <a:r>
                  <a:rPr lang="pl-PL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2.8k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=60</a:t>
                </a:r>
                <a:endParaRPr lang="pl-PL" dirty="0">
                  <a:ea typeface="Times New Roman" panose="02020603050405020304" pitchFamily="18" charset="0"/>
                </a:endParaRPr>
              </a:p>
              <a:p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AD2B0B48-3800-4084-ACC9-3DCC0FCB3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653" y="1607301"/>
                <a:ext cx="2399251" cy="5632311"/>
              </a:xfrm>
              <a:prstGeom prst="rect">
                <a:avLst/>
              </a:prstGeom>
              <a:blipFill>
                <a:blip r:embed="rId3"/>
                <a:stretch>
                  <a:fillRect l="-2030" t="-649" r="-7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7">
            <a:extLst>
              <a:ext uri="{FF2B5EF4-FFF2-40B4-BE49-F238E27FC236}">
                <a16:creationId xmlns:a16="http://schemas.microsoft.com/office/drawing/2014/main" id="{0138A90C-9F4B-482C-928B-2B8AB8A09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595" y="1607251"/>
            <a:ext cx="3695700" cy="5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31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0A10D2-CD26-4501-ACB5-FC2A0187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SLS model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401C300-06BF-474E-A083-9EDF61531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076" y="1283369"/>
            <a:ext cx="7927516" cy="4508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4758FD61-DC9E-4E6F-BA78-1C2299CA9AE0}"/>
                  </a:ext>
                </a:extLst>
              </p:cNvPr>
              <p:cNvSpPr txBox="1"/>
              <p:nvPr/>
            </p:nvSpPr>
            <p:spPr>
              <a:xfrm>
                <a:off x="9151653" y="1607301"/>
                <a:ext cx="2399251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solidFill>
                      <a:srgbClr val="FF0000"/>
                    </a:solidFill>
                  </a:rPr>
                  <a:t>Red</a:t>
                </a:r>
                <a:r>
                  <a:rPr lang="pl-PL" dirty="0"/>
                  <a:t> – </a:t>
                </a:r>
                <a:r>
                  <a:rPr lang="pl-PL" dirty="0" err="1"/>
                  <a:t>frequency</a:t>
                </a:r>
                <a:r>
                  <a:rPr lang="pl-PL" dirty="0"/>
                  <a:t> dependent </a:t>
                </a:r>
                <a:r>
                  <a:rPr lang="pl-PL" dirty="0" err="1"/>
                  <a:t>reflection</a:t>
                </a:r>
                <a:r>
                  <a:rPr lang="pl-PL" dirty="0"/>
                  <a:t> </a:t>
                </a:r>
                <a:r>
                  <a:rPr lang="pl-PL" dirty="0" err="1"/>
                  <a:t>coefficients</a:t>
                </a:r>
                <a:endParaRPr lang="pl-PL" dirty="0"/>
              </a:p>
              <a:p>
                <a:endParaRPr lang="pl-PL" dirty="0"/>
              </a:p>
              <a:p>
                <a:r>
                  <a:rPr lang="pl-PL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layer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=2.0 km/s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=40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endParaRPr lang="pl-PL" dirty="0">
                  <a:ea typeface="Calibri" panose="020F0502020204030204" pitchFamily="34" charset="0"/>
                </a:endParaRPr>
              </a:p>
              <a:p>
                <a:r>
                  <a:rPr lang="en-US" dirty="0">
                    <a:ea typeface="Calibri" panose="020F0502020204030204" pitchFamily="34" charset="0"/>
                  </a:rPr>
                  <a:t>layer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=2.8 km/s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=60</a:t>
                </a:r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  <a:p>
                <a:r>
                  <a:rPr lang="pl-PL" dirty="0"/>
                  <a:t>Black – </a:t>
                </a:r>
                <a:r>
                  <a:rPr lang="pl-PL" dirty="0" err="1"/>
                  <a:t>frequency</a:t>
                </a:r>
                <a:r>
                  <a:rPr lang="pl-PL" dirty="0"/>
                  <a:t> independent </a:t>
                </a:r>
                <a:r>
                  <a:rPr lang="pl-PL" dirty="0" err="1"/>
                  <a:t>reflection</a:t>
                </a:r>
                <a:r>
                  <a:rPr lang="pl-PL" dirty="0"/>
                  <a:t> </a:t>
                </a:r>
                <a:r>
                  <a:rPr lang="pl-PL" dirty="0" err="1"/>
                  <a:t>coefficients</a:t>
                </a:r>
                <a:endParaRPr lang="pl-PL" dirty="0"/>
              </a:p>
              <a:p>
                <a:endParaRPr lang="pl-PL" dirty="0"/>
              </a:p>
              <a:p>
                <a:r>
                  <a:rPr lang="pl-PL" dirty="0">
                    <a:ea typeface="Calibri" panose="020F0502020204030204" pitchFamily="34" charset="0"/>
                  </a:rPr>
                  <a:t>layer 1</a:t>
                </a:r>
                <a:r>
                  <a:rPr lang="en-US" dirty="0"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</a:t>
                </a:r>
                <a:r>
                  <a:rPr lang="pl-PL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2.0k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=40</a:t>
                </a:r>
                <a:endParaRPr lang="pl-PL" dirty="0">
                  <a:ea typeface="Times New Roman" panose="02020603050405020304" pitchFamily="18" charset="0"/>
                </a:endParaRPr>
              </a:p>
              <a:p>
                <a:r>
                  <a:rPr lang="en-US" dirty="0">
                    <a:ea typeface="Calibri" panose="020F0502020204030204" pitchFamily="34" charset="0"/>
                  </a:rPr>
                  <a:t>layer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=</a:t>
                </a:r>
                <a:r>
                  <a:rPr lang="pl-PL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2.8k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m/s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=60</a:t>
                </a:r>
                <a:endParaRPr lang="pl-PL" dirty="0">
                  <a:ea typeface="Times New Roman" panose="02020603050405020304" pitchFamily="18" charset="0"/>
                </a:endParaRPr>
              </a:p>
              <a:p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4758FD61-DC9E-4E6F-BA78-1C2299CA9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653" y="1607301"/>
                <a:ext cx="2399251" cy="5632311"/>
              </a:xfrm>
              <a:prstGeom prst="rect">
                <a:avLst/>
              </a:prstGeom>
              <a:blipFill>
                <a:blip r:embed="rId3"/>
                <a:stretch>
                  <a:fillRect l="-2030" t="-649" r="-7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az 8">
            <a:extLst>
              <a:ext uri="{FF2B5EF4-FFF2-40B4-BE49-F238E27FC236}">
                <a16:creationId xmlns:a16="http://schemas.microsoft.com/office/drawing/2014/main" id="{72250BB7-8DCF-42AC-838A-DCC940D49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595" y="1607251"/>
            <a:ext cx="3695700" cy="5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6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D81476-3100-48F9-A03C-15B893DD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Conclusions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C009CA-0BC9-4645-B3F8-81360A102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Outside</a:t>
            </a:r>
            <a:r>
              <a:rPr lang="pl-PL" dirty="0"/>
              <a:t> </a:t>
            </a:r>
            <a:r>
              <a:rPr lang="pl-PL" dirty="0" err="1"/>
              <a:t>critical</a:t>
            </a:r>
            <a:r>
              <a:rPr lang="pl-PL" dirty="0"/>
              <a:t> region the </a:t>
            </a:r>
            <a:r>
              <a:rPr lang="pl-PL" dirty="0" err="1"/>
              <a:t>ray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 </a:t>
            </a:r>
            <a:r>
              <a:rPr lang="pl-PL" dirty="0" err="1"/>
              <a:t>fit</a:t>
            </a:r>
            <a:r>
              <a:rPr lang="pl-PL" dirty="0"/>
              <a:t> </a:t>
            </a:r>
            <a:r>
              <a:rPr lang="pl-PL" dirty="0" err="1"/>
              <a:t>well</a:t>
            </a:r>
            <a:r>
              <a:rPr lang="pl-PL" dirty="0"/>
              <a:t> the PS </a:t>
            </a:r>
            <a:r>
              <a:rPr lang="pl-PL" dirty="0" err="1"/>
              <a:t>results</a:t>
            </a:r>
            <a:r>
              <a:rPr lang="pl-PL" dirty="0"/>
              <a:t> for </a:t>
            </a:r>
            <a:r>
              <a:rPr lang="pl-PL" dirty="0" err="1"/>
              <a:t>elastic</a:t>
            </a:r>
            <a:r>
              <a:rPr lang="pl-PL" dirty="0"/>
              <a:t> </a:t>
            </a:r>
            <a:r>
              <a:rPr lang="pl-PL" dirty="0" err="1"/>
              <a:t>models</a:t>
            </a:r>
            <a:r>
              <a:rPr lang="pl-PL" dirty="0"/>
              <a:t> and </a:t>
            </a:r>
            <a:r>
              <a:rPr lang="pl-PL" dirty="0" err="1"/>
              <a:t>models</a:t>
            </a:r>
            <a:r>
              <a:rPr lang="pl-PL" dirty="0"/>
              <a:t> with </a:t>
            </a:r>
            <a:r>
              <a:rPr lang="pl-PL" dirty="0" err="1"/>
              <a:t>effects</a:t>
            </a:r>
            <a:r>
              <a:rPr lang="pl-PL" dirty="0"/>
              <a:t> of </a:t>
            </a:r>
            <a:r>
              <a:rPr lang="pl-PL" dirty="0" err="1"/>
              <a:t>attenaution</a:t>
            </a:r>
            <a:r>
              <a:rPr lang="pl-PL" dirty="0"/>
              <a:t> </a:t>
            </a:r>
            <a:r>
              <a:rPr lang="pl-PL" dirty="0" err="1"/>
              <a:t>included</a:t>
            </a:r>
            <a:endParaRPr lang="pl-PL" dirty="0"/>
          </a:p>
          <a:p>
            <a:r>
              <a:rPr lang="pl-PL" dirty="0" err="1"/>
              <a:t>Effects</a:t>
            </a:r>
            <a:r>
              <a:rPr lang="pl-PL" dirty="0"/>
              <a:t> of </a:t>
            </a:r>
            <a:r>
              <a:rPr lang="pl-PL" dirty="0" err="1"/>
              <a:t>attenuation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interface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small in </a:t>
            </a:r>
            <a:r>
              <a:rPr lang="pl-PL" dirty="0" err="1"/>
              <a:t>comparison</a:t>
            </a:r>
            <a:r>
              <a:rPr lang="pl-PL" dirty="0"/>
              <a:t> to </a:t>
            </a:r>
            <a:r>
              <a:rPr lang="pl-PL" dirty="0" err="1"/>
              <a:t>effects</a:t>
            </a:r>
            <a:r>
              <a:rPr lang="pl-PL" dirty="0"/>
              <a:t> </a:t>
            </a:r>
            <a:r>
              <a:rPr lang="pl-PL" dirty="0" err="1"/>
              <a:t>caused</a:t>
            </a:r>
            <a:r>
              <a:rPr lang="pl-PL" dirty="0"/>
              <a:t> by </a:t>
            </a:r>
            <a:r>
              <a:rPr lang="pl-PL" dirty="0" err="1"/>
              <a:t>wave</a:t>
            </a:r>
            <a:r>
              <a:rPr lang="pl-PL" dirty="0"/>
              <a:t> </a:t>
            </a:r>
            <a:r>
              <a:rPr lang="pl-PL" dirty="0" err="1"/>
              <a:t>propagation</a:t>
            </a:r>
            <a:r>
              <a:rPr lang="pl-PL" dirty="0"/>
              <a:t> </a:t>
            </a:r>
            <a:r>
              <a:rPr lang="pl-PL" dirty="0" err="1"/>
              <a:t>within</a:t>
            </a:r>
            <a:r>
              <a:rPr lang="pl-PL" dirty="0"/>
              <a:t> </a:t>
            </a:r>
            <a:r>
              <a:rPr lang="pl-PL" dirty="0" err="1"/>
              <a:t>attenuative</a:t>
            </a:r>
            <a:r>
              <a:rPr lang="pl-PL" dirty="0"/>
              <a:t> </a:t>
            </a:r>
            <a:r>
              <a:rPr lang="pl-PL" dirty="0" err="1"/>
              <a:t>layers</a:t>
            </a:r>
            <a:endParaRPr lang="pl-PL" dirty="0"/>
          </a:p>
          <a:p>
            <a:r>
              <a:rPr lang="pl-PL" dirty="0" err="1"/>
              <a:t>Calculating</a:t>
            </a:r>
            <a:r>
              <a:rPr lang="pl-PL" dirty="0"/>
              <a:t> the </a:t>
            </a:r>
            <a:r>
              <a:rPr lang="pl-PL" dirty="0" err="1"/>
              <a:t>reflection</a:t>
            </a:r>
            <a:r>
              <a:rPr lang="pl-PL" dirty="0"/>
              <a:t> </a:t>
            </a:r>
            <a:r>
              <a:rPr lang="pl-PL" dirty="0" err="1"/>
              <a:t>coefficient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a single </a:t>
            </a:r>
            <a:r>
              <a:rPr lang="pl-PL" dirty="0" err="1"/>
              <a:t>frequency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not influence the </a:t>
            </a:r>
            <a:r>
              <a:rPr lang="pl-PL" dirty="0" err="1"/>
              <a:t>results</a:t>
            </a:r>
            <a:r>
              <a:rPr lang="pl-PL" dirty="0"/>
              <a:t> </a:t>
            </a:r>
            <a:r>
              <a:rPr lang="pl-PL" dirty="0" err="1"/>
              <a:t>significantly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140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77743A-72FA-4E91-8356-C7B335FA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SH-</a:t>
            </a:r>
            <a:r>
              <a:rPr lang="pl-PL" dirty="0" err="1"/>
              <a:t>wave</a:t>
            </a:r>
            <a:r>
              <a:rPr lang="pl-PL" dirty="0"/>
              <a:t> in WAC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BF0E04E-934B-4950-B6E1-8A77C016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15992"/>
            <a:ext cx="7934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51461194-06F8-4AF0-989E-BDB8BEC2128D}"/>
              </a:ext>
            </a:extLst>
          </p:cNvPr>
          <p:cNvSpPr/>
          <p:nvPr/>
        </p:nvSpPr>
        <p:spPr>
          <a:xfrm>
            <a:off x="1524000" y="268930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 sz="2800" i="1" dirty="0"/>
          </a:p>
          <a:p>
            <a:r>
              <a:rPr lang="el-GR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pl-PL" sz="2800" b="1" i="1" dirty="0"/>
              <a:t> </a:t>
            </a:r>
            <a:r>
              <a:rPr lang="pl-PL" sz="2800" dirty="0"/>
              <a:t>- SH-</a:t>
            </a:r>
            <a:r>
              <a:rPr lang="pl-PL" sz="2800" dirty="0" err="1"/>
              <a:t>wave</a:t>
            </a:r>
            <a:r>
              <a:rPr lang="pl-PL" sz="2800" dirty="0"/>
              <a:t> </a:t>
            </a:r>
            <a:r>
              <a:rPr lang="pl-PL" sz="2800" dirty="0" err="1"/>
              <a:t>velocity</a:t>
            </a:r>
            <a:endParaRPr lang="pl-PL" sz="2800" dirty="0"/>
          </a:p>
          <a:p>
            <a:r>
              <a:rPr lang="pl-PL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pl-PL" sz="2800" i="1" dirty="0"/>
              <a:t> </a:t>
            </a:r>
            <a:r>
              <a:rPr lang="pl-PL" sz="2800" dirty="0"/>
              <a:t>- quality factor (</a:t>
            </a:r>
            <a:r>
              <a:rPr lang="pl-PL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Q&gt;&gt;1</a:t>
            </a:r>
            <a:r>
              <a:rPr lang="pl-PL" sz="2800" dirty="0"/>
              <a:t>)</a:t>
            </a:r>
          </a:p>
          <a:p>
            <a:r>
              <a:rPr lang="pl-PL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f</a:t>
            </a:r>
            <a:r>
              <a:rPr lang="pl-PL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l-PL" sz="2800" dirty="0"/>
              <a:t> - frequency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B4EEBB2-06E0-492F-9F7D-AB6EEF6738F9}"/>
              </a:ext>
            </a:extLst>
          </p:cNvPr>
          <p:cNvSpPr/>
          <p:nvPr/>
        </p:nvSpPr>
        <p:spPr>
          <a:xfrm>
            <a:off x="838200" y="1378728"/>
            <a:ext cx="833239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pl-PL" altLang="pl-PL" sz="2800" dirty="0"/>
              <a:t>By </a:t>
            </a:r>
            <a:r>
              <a:rPr lang="pl-PL" altLang="pl-PL" sz="2800" dirty="0" err="1"/>
              <a:t>applying</a:t>
            </a:r>
            <a:r>
              <a:rPr lang="pl-PL" altLang="pl-PL" sz="2800" dirty="0"/>
              <a:t> </a:t>
            </a:r>
            <a:r>
              <a:rPr lang="pl-PL" altLang="pl-PL" sz="2800" dirty="0" err="1"/>
              <a:t>correspondence</a:t>
            </a:r>
            <a:r>
              <a:rPr lang="pl-PL" altLang="pl-PL" sz="2800" dirty="0"/>
              <a:t> </a:t>
            </a:r>
            <a:r>
              <a:rPr lang="pl-PL" altLang="pl-PL" sz="2800" dirty="0" err="1"/>
              <a:t>principle</a:t>
            </a:r>
            <a:r>
              <a:rPr lang="pl-PL" altLang="pl-PL" sz="2800" dirty="0"/>
              <a:t> (CP), SH-</a:t>
            </a:r>
            <a:r>
              <a:rPr lang="pl-PL" altLang="pl-PL" sz="2800" dirty="0" err="1"/>
              <a:t>wave</a:t>
            </a:r>
            <a:r>
              <a:rPr lang="pl-PL" altLang="pl-PL" sz="2800" dirty="0"/>
              <a:t> velocity </a:t>
            </a:r>
            <a:r>
              <a:rPr lang="pl-PL" altLang="pl-PL" sz="2800" dirty="0" err="1"/>
              <a:t>is</a:t>
            </a:r>
            <a:r>
              <a:rPr lang="pl-PL" altLang="pl-PL" sz="2800" dirty="0"/>
              <a:t> </a:t>
            </a:r>
            <a:r>
              <a:rPr lang="pl-PL" altLang="pl-PL" sz="2800" dirty="0" err="1"/>
              <a:t>considered</a:t>
            </a:r>
            <a:r>
              <a:rPr lang="pl-PL" altLang="pl-PL" sz="2800" dirty="0"/>
              <a:t> </a:t>
            </a:r>
            <a:r>
              <a:rPr lang="pl-PL" altLang="pl-PL" sz="2800" dirty="0" err="1"/>
              <a:t>complex-valued</a:t>
            </a:r>
            <a:r>
              <a:rPr lang="pl-PL" altLang="pl-PL" sz="2800" dirty="0"/>
              <a:t>: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515240D-63F2-432C-8D2E-246F1BB5C54B}"/>
              </a:ext>
            </a:extLst>
          </p:cNvPr>
          <p:cNvSpPr/>
          <p:nvPr/>
        </p:nvSpPr>
        <p:spPr>
          <a:xfrm>
            <a:off x="838200" y="4664184"/>
            <a:ext cx="10298360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sz="2800" dirty="0"/>
              <a:t>In frequent case</a:t>
            </a:r>
            <a:r>
              <a:rPr lang="pl-PL" sz="2800" dirty="0"/>
              <a:t>,</a:t>
            </a:r>
            <a:r>
              <a:rPr lang="en-US" sz="2800" dirty="0"/>
              <a:t> when β</a:t>
            </a:r>
            <a:r>
              <a:rPr lang="pl-PL" sz="2800" baseline="30000" dirty="0"/>
              <a:t>I</a:t>
            </a:r>
            <a:r>
              <a:rPr lang="en-US" sz="2800" dirty="0"/>
              <a:t> </a:t>
            </a:r>
            <a:r>
              <a:rPr lang="pl-PL" sz="2800" dirty="0"/>
              <a:t>&lt;</a:t>
            </a:r>
            <a:r>
              <a:rPr lang="en-US" sz="2800" dirty="0"/>
              <a:t>&lt; β</a:t>
            </a:r>
            <a:r>
              <a:rPr lang="pl-PL" sz="2800" baseline="30000" dirty="0"/>
              <a:t>R</a:t>
            </a:r>
            <a:r>
              <a:rPr lang="en-US" sz="2800" dirty="0"/>
              <a:t>, it is possible to treat the imaginary part of </a:t>
            </a:r>
            <a:r>
              <a:rPr lang="pl-PL" sz="2800" dirty="0"/>
              <a:t>SH-</a:t>
            </a:r>
            <a:r>
              <a:rPr lang="pl-PL" sz="2800" dirty="0" err="1"/>
              <a:t>wave</a:t>
            </a:r>
            <a:r>
              <a:rPr lang="pl-PL" sz="2800" dirty="0"/>
              <a:t> velocity </a:t>
            </a:r>
            <a:r>
              <a:rPr lang="en-US" sz="2800" dirty="0"/>
              <a:t>as a perturbation of its real part – therefore, anelasticity is treated as a perturbation of elasticity.</a:t>
            </a:r>
            <a:r>
              <a:rPr lang="pl-PL" sz="2800" dirty="0"/>
              <a:t> For </a:t>
            </a:r>
            <a:r>
              <a:rPr lang="pl-PL" sz="2800" dirty="0" err="1"/>
              <a:t>weakly</a:t>
            </a:r>
            <a:r>
              <a:rPr lang="pl-PL" sz="2800" dirty="0"/>
              <a:t> </a:t>
            </a:r>
            <a:r>
              <a:rPr lang="pl-PL" sz="2800" dirty="0" err="1"/>
              <a:t>attenuating</a:t>
            </a:r>
            <a:r>
              <a:rPr lang="pl-PL" sz="2800" dirty="0"/>
              <a:t> </a:t>
            </a:r>
            <a:r>
              <a:rPr lang="pl-PL" sz="2800" dirty="0" err="1"/>
              <a:t>madia</a:t>
            </a:r>
            <a:r>
              <a:rPr lang="pl-PL" sz="2800" dirty="0"/>
              <a:t> </a:t>
            </a:r>
            <a:r>
              <a:rPr lang="pl-PL" sz="2800" dirty="0" err="1"/>
              <a:t>it</a:t>
            </a:r>
            <a:r>
              <a:rPr lang="pl-PL" sz="2800" dirty="0"/>
              <a:t> allows to avoid complicated complex ray tracing.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8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6CEBC-3F0A-45B8-8266-18E20487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8789" cy="1325563"/>
          </a:xfrm>
        </p:spPr>
        <p:txBody>
          <a:bodyPr/>
          <a:lstStyle/>
          <a:p>
            <a:r>
              <a:rPr lang="pl-PL" altLang="pl-PL" dirty="0" err="1"/>
              <a:t>Weak</a:t>
            </a:r>
            <a:r>
              <a:rPr lang="pl-PL" altLang="pl-PL" dirty="0"/>
              <a:t> </a:t>
            </a:r>
            <a:r>
              <a:rPr lang="en-US" altLang="pl-PL" dirty="0"/>
              <a:t>a</a:t>
            </a:r>
            <a:r>
              <a:rPr lang="pl-PL" altLang="pl-PL" dirty="0" err="1"/>
              <a:t>ttenuation</a:t>
            </a:r>
            <a:r>
              <a:rPr lang="pl-PL" altLang="pl-PL" dirty="0"/>
              <a:t> in </a:t>
            </a:r>
            <a:r>
              <a:rPr lang="pl-PL" altLang="pl-PL" dirty="0" err="1"/>
              <a:t>smooth</a:t>
            </a:r>
            <a:r>
              <a:rPr lang="pl-PL" altLang="pl-PL" dirty="0"/>
              <a:t> media </a:t>
            </a:r>
            <a:endParaRPr lang="pl-P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5476F4-3582-42EF-A95C-4013152D7C0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400084" y="1690688"/>
            <a:ext cx="87137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pl-PL" altLang="pl-PL" sz="2800" dirty="0"/>
              <a:t>Amplitude </a:t>
            </a:r>
            <a:r>
              <a:rPr lang="pl-PL" altLang="pl-PL" sz="2800" i="1" dirty="0"/>
              <a:t>A</a:t>
            </a:r>
            <a:r>
              <a:rPr lang="pl-PL" altLang="pl-PL" sz="2800" dirty="0"/>
              <a:t> at given frequency </a:t>
            </a:r>
            <a:r>
              <a:rPr lang="pl-PL" altLang="pl-PL" sz="2800" i="1" dirty="0"/>
              <a:t>f</a:t>
            </a:r>
            <a:r>
              <a:rPr lang="pl-PL" altLang="pl-PL" sz="2800" dirty="0"/>
              <a:t> in WAC calculated along the ray in the reference </a:t>
            </a:r>
            <a:r>
              <a:rPr lang="pl-PL" altLang="pl-PL" sz="2800" dirty="0" err="1"/>
              <a:t>elastic</a:t>
            </a:r>
            <a:r>
              <a:rPr lang="pl-PL" altLang="pl-PL" sz="2800" dirty="0"/>
              <a:t> medium. For model with </a:t>
            </a:r>
            <a:r>
              <a:rPr lang="pl-PL" altLang="pl-PL" sz="2800" dirty="0" err="1"/>
              <a:t>constant</a:t>
            </a:r>
            <a:r>
              <a:rPr lang="pl-PL" altLang="pl-PL" sz="2800" dirty="0"/>
              <a:t> Q (non-</a:t>
            </a:r>
            <a:r>
              <a:rPr lang="pl-PL" altLang="pl-PL" sz="2800" dirty="0" err="1"/>
              <a:t>causal</a:t>
            </a:r>
            <a:r>
              <a:rPr lang="pl-PL" altLang="pl-PL" sz="2800" dirty="0"/>
              <a:t> </a:t>
            </a:r>
            <a:r>
              <a:rPr lang="pl-PL" altLang="pl-PL" sz="2800" dirty="0" err="1"/>
              <a:t>attenuation</a:t>
            </a:r>
            <a:r>
              <a:rPr lang="pl-PL" altLang="pl-PL" sz="2800" dirty="0"/>
              <a:t>):</a:t>
            </a:r>
          </a:p>
        </p:txBody>
      </p:sp>
      <p:sp>
        <p:nvSpPr>
          <p:cNvPr id="5" name="pole tekstowe 8">
            <a:extLst>
              <a:ext uri="{FF2B5EF4-FFF2-40B4-BE49-F238E27FC236}">
                <a16:creationId xmlns:a16="http://schemas.microsoft.com/office/drawing/2014/main" id="{E6A0106C-8386-43EC-B6AC-82D4903F2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980" y="4210560"/>
            <a:ext cx="619316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l-PL" sz="2400" dirty="0"/>
              <a:t>where:  </a:t>
            </a:r>
            <a:r>
              <a:rPr lang="pl-PL" sz="2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pl-PL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pl-PL" sz="2400" i="1" baseline="-25000" dirty="0" err="1"/>
              <a:t>l</a:t>
            </a:r>
            <a:r>
              <a:rPr lang="pl-PL" sz="2400" baseline="-25000" dirty="0"/>
              <a:t> </a:t>
            </a:r>
            <a:r>
              <a:rPr lang="pl-PL" sz="2400" dirty="0"/>
              <a:t> -  </a:t>
            </a:r>
            <a:r>
              <a:rPr lang="pl-PL" sz="2400" dirty="0" err="1"/>
              <a:t>ray</a:t>
            </a:r>
            <a:r>
              <a:rPr lang="pl-PL" sz="2400" dirty="0"/>
              <a:t> amplitude </a:t>
            </a:r>
            <a:r>
              <a:rPr lang="pl-PL" sz="2400" dirty="0" err="1"/>
              <a:t>along</a:t>
            </a:r>
            <a:r>
              <a:rPr lang="pl-PL" sz="2400" dirty="0"/>
              <a:t> the </a:t>
            </a:r>
            <a:r>
              <a:rPr lang="pl-PL" sz="2400" dirty="0" err="1"/>
              <a:t>ray</a:t>
            </a:r>
            <a:r>
              <a:rPr lang="pl-PL" sz="2400" dirty="0"/>
              <a:t> in      	           the </a:t>
            </a:r>
            <a:r>
              <a:rPr lang="pl-PL" sz="2400" dirty="0" err="1"/>
              <a:t>reference</a:t>
            </a:r>
            <a:r>
              <a:rPr lang="pl-PL" sz="2400" dirty="0"/>
              <a:t> </a:t>
            </a:r>
            <a:r>
              <a:rPr lang="pl-PL" sz="2400" dirty="0" err="1"/>
              <a:t>elastic</a:t>
            </a:r>
            <a:r>
              <a:rPr lang="pl-PL" sz="2400" dirty="0"/>
              <a:t> medium </a:t>
            </a:r>
          </a:p>
          <a:p>
            <a:r>
              <a:rPr lang="pl-PL" altLang="pl-PL" sz="2400" dirty="0"/>
              <a:t>	  </a:t>
            </a:r>
            <a:r>
              <a:rPr lang="pl-PL" altLang="pl-PL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t*</a:t>
            </a:r>
            <a:r>
              <a:rPr lang="pl-PL" altLang="pl-PL" sz="2400" i="1" dirty="0"/>
              <a:t>   </a:t>
            </a:r>
            <a:r>
              <a:rPr lang="pl-PL" altLang="pl-PL" sz="2400" dirty="0"/>
              <a:t>-  global </a:t>
            </a:r>
            <a:r>
              <a:rPr lang="pl-PL" altLang="pl-PL" sz="2400" dirty="0" err="1"/>
              <a:t>absorption</a:t>
            </a:r>
            <a:r>
              <a:rPr lang="pl-PL" altLang="pl-PL" sz="2400" dirty="0"/>
              <a:t> </a:t>
            </a:r>
            <a:r>
              <a:rPr lang="pl-PL" altLang="pl-PL" sz="2400" dirty="0" err="1"/>
              <a:t>factor</a:t>
            </a:r>
            <a:endParaRPr lang="pl-PL" sz="2400" dirty="0"/>
          </a:p>
          <a:p>
            <a:endParaRPr lang="pl-PL" sz="2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702EF9-FA37-4A7F-B270-EECAFA11B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631" y="5364721"/>
            <a:ext cx="5724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τ</a:t>
            </a:r>
            <a:r>
              <a:rPr kumimoji="0" lang="pl-PL" sz="24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anose="02040503050406030204" pitchFamily="18" charset="0"/>
                <a:cs typeface="Arial" pitchFamily="34" charset="0"/>
              </a:rPr>
              <a:t>R</a:t>
            </a:r>
            <a:r>
              <a:rPr kumimoji="0" lang="pl-PL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 </a:t>
            </a:r>
            <a:r>
              <a:rPr kumimoji="0" 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traveltime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along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 </a:t>
            </a:r>
            <a:r>
              <a:rPr kumimoji="0" 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ray</a:t>
            </a: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          in the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reference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elastic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medium	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1084848-244D-4847-AD65-03DDFB29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29" y="3299221"/>
            <a:ext cx="3168352" cy="6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4082255-6528-493B-834D-BDE7EA0C0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68" y="4812271"/>
            <a:ext cx="26479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7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94F21E-D776-45E7-9B1E-9A419B14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SH – </a:t>
            </a:r>
            <a:r>
              <a:rPr lang="pl-PL" dirty="0" err="1"/>
              <a:t>wave</a:t>
            </a:r>
            <a:r>
              <a:rPr lang="pl-PL" dirty="0"/>
              <a:t> </a:t>
            </a:r>
            <a:r>
              <a:rPr lang="pl-PL" dirty="0" err="1"/>
              <a:t>reflection</a:t>
            </a:r>
            <a:r>
              <a:rPr lang="pl-PL" dirty="0"/>
              <a:t> and </a:t>
            </a:r>
            <a:r>
              <a:rPr lang="pl-PL" dirty="0" err="1"/>
              <a:t>transmission</a:t>
            </a:r>
            <a:r>
              <a:rPr lang="pl-PL" dirty="0"/>
              <a:t> </a:t>
            </a:r>
            <a:r>
              <a:rPr lang="pl-PL" dirty="0" err="1"/>
              <a:t>coefficients</a:t>
            </a:r>
            <a:r>
              <a:rPr lang="pl-PL" dirty="0"/>
              <a:t> – </a:t>
            </a:r>
            <a:r>
              <a:rPr lang="pl-PL" dirty="0" err="1"/>
              <a:t>elastic</a:t>
            </a:r>
            <a:r>
              <a:rPr lang="pl-PL" dirty="0"/>
              <a:t> </a:t>
            </a:r>
            <a:r>
              <a:rPr lang="pl-PL" dirty="0" err="1"/>
              <a:t>case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D46946-3D0A-4D56-9060-F0629AB67E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3697" y="2422992"/>
            <a:ext cx="6451479" cy="881633"/>
          </a:xfrm>
          <a:prstGeom prst="rect">
            <a:avLst/>
          </a:prstGeom>
        </p:spPr>
      </p:pic>
      <p:sp>
        <p:nvSpPr>
          <p:cNvPr id="5" name="pole tekstowe 6">
            <a:extLst>
              <a:ext uri="{FF2B5EF4-FFF2-40B4-BE49-F238E27FC236}">
                <a16:creationId xmlns:a16="http://schemas.microsoft.com/office/drawing/2014/main" id="{034457F4-7689-4B5B-AC92-1906B5E62687}"/>
              </a:ext>
            </a:extLst>
          </p:cNvPr>
          <p:cNvSpPr txBox="1"/>
          <p:nvPr/>
        </p:nvSpPr>
        <p:spPr>
          <a:xfrm>
            <a:off x="2279576" y="3863152"/>
            <a:ext cx="7632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l-PL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l-PL" sz="2400" b="1" i="1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</a:t>
            </a:r>
            <a:r>
              <a:rPr lang="pl-PL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/</a:t>
            </a:r>
            <a:r>
              <a:rPr lang="pl-PL" sz="2400" b="1" i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</a:t>
            </a:r>
            <a:r>
              <a:rPr lang="pl-PL" sz="2400" b="1" i="1" baseline="300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(t)</a:t>
            </a:r>
            <a:r>
              <a:rPr lang="en-US" sz="2400" dirty="0"/>
              <a:t> </a:t>
            </a:r>
            <a:r>
              <a:rPr lang="pl-PL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-  </a:t>
            </a:r>
            <a:r>
              <a:rPr lang="pl-PL" sz="2400" dirty="0" err="1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slowness</a:t>
            </a:r>
            <a:r>
              <a:rPr lang="pl-PL" sz="2400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 </a:t>
            </a:r>
            <a:r>
              <a:rPr lang="pl-PL" sz="2400" dirty="0" err="1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vector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pl-PL" sz="2400" dirty="0">
                <a:latin typeface="Cambria Math" pitchFamily="18" charset="0"/>
                <a:ea typeface="Cambria Math" pitchFamily="18" charset="0"/>
              </a:rPr>
              <a:t>of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pl-PL" sz="2400" dirty="0" err="1">
                <a:latin typeface="Cambria Math" pitchFamily="18" charset="0"/>
                <a:ea typeface="Cambria Math" pitchFamily="18" charset="0"/>
              </a:rPr>
              <a:t>incident</a:t>
            </a:r>
            <a:r>
              <a:rPr lang="pl-PL" sz="2400" dirty="0">
                <a:latin typeface="Cambria Math" pitchFamily="18" charset="0"/>
                <a:ea typeface="Cambria Math" pitchFamily="18" charset="0"/>
              </a:rPr>
              <a:t>/</a:t>
            </a:r>
            <a:r>
              <a:rPr lang="pl-PL" sz="2400" dirty="0" err="1">
                <a:latin typeface="Cambria Math" pitchFamily="18" charset="0"/>
                <a:ea typeface="Cambria Math" pitchFamily="18" charset="0"/>
              </a:rPr>
              <a:t>transmitted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pl-PL" sz="2400" dirty="0" err="1">
                <a:latin typeface="Cambria Math" pitchFamily="18" charset="0"/>
                <a:ea typeface="Cambria Math" pitchFamily="18" charset="0"/>
              </a:rPr>
              <a:t>wave</a:t>
            </a:r>
            <a:endParaRPr lang="pl-PL" sz="2400" b="1" i="1" dirty="0">
              <a:latin typeface="Cambria Math" pitchFamily="18" charset="0"/>
              <a:ea typeface="Cambria Math" pitchFamily="18" charset="0"/>
              <a:cs typeface="Calibri Light" panose="020F0302020204030204" pitchFamily="34" charset="0"/>
            </a:endParaRPr>
          </a:p>
          <a:p>
            <a:r>
              <a:rPr lang="pl-PL" sz="2400" b="1" i="1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 </a:t>
            </a:r>
            <a:r>
              <a:rPr lang="el-GR" sz="2400" i="1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β</a:t>
            </a:r>
            <a:r>
              <a:rPr lang="pl-PL" sz="2400" b="1" i="1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 </a:t>
            </a:r>
            <a:r>
              <a:rPr lang="pl-PL" sz="2400" i="1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-</a:t>
            </a:r>
            <a:r>
              <a:rPr lang="pl-PL" sz="2400" b="1" i="1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  </a:t>
            </a:r>
            <a:r>
              <a:rPr lang="pl-PL" sz="2400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SH-</a:t>
            </a:r>
            <a:r>
              <a:rPr lang="pl-PL" sz="2400" dirty="0" err="1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wave</a:t>
            </a:r>
            <a:r>
              <a:rPr lang="pl-PL" sz="2400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 </a:t>
            </a:r>
            <a:r>
              <a:rPr lang="pl-PL" sz="2400" dirty="0" err="1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velocity</a:t>
            </a:r>
            <a:endParaRPr lang="pl-PL" sz="2400" dirty="0">
              <a:latin typeface="Cambria Math" pitchFamily="18" charset="0"/>
              <a:ea typeface="Cambria Math" pitchFamily="18" charset="0"/>
              <a:cs typeface="Calibri Light" panose="020F0302020204030204" pitchFamily="34" charset="0"/>
            </a:endParaRPr>
          </a:p>
          <a:p>
            <a:r>
              <a:rPr lang="pl-PL" sz="2400" i="1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 ρ – </a:t>
            </a:r>
            <a:r>
              <a:rPr lang="pl-PL" sz="2400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density</a:t>
            </a:r>
            <a:r>
              <a:rPr lang="pl-PL" sz="2400" i="1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 </a:t>
            </a:r>
          </a:p>
          <a:p>
            <a:r>
              <a:rPr lang="pl-PL" sz="2400" b="1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 </a:t>
            </a:r>
            <a:r>
              <a:rPr lang="pl-PL" sz="2400" b="1" i="1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N</a:t>
            </a:r>
            <a:r>
              <a:rPr lang="pl-PL" sz="2400" b="1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 </a:t>
            </a:r>
            <a:r>
              <a:rPr lang="pl-PL" sz="2400" i="1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- </a:t>
            </a:r>
            <a:r>
              <a:rPr lang="pl-PL" sz="2400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unit </a:t>
            </a:r>
            <a:r>
              <a:rPr lang="pl-PL" sz="2400" dirty="0" err="1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normal</a:t>
            </a:r>
            <a:r>
              <a:rPr lang="pl-PL" sz="2400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 to the </a:t>
            </a:r>
            <a:r>
              <a:rPr lang="pl-PL" sz="2400" dirty="0" err="1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interface</a:t>
            </a:r>
            <a:r>
              <a:rPr lang="pl-PL" sz="2400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 – </a:t>
            </a:r>
            <a:r>
              <a:rPr lang="pl-PL" sz="2400" dirty="0" err="1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positive</a:t>
            </a:r>
            <a:r>
              <a:rPr lang="pl-PL" sz="2400" dirty="0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 </a:t>
            </a:r>
            <a:r>
              <a:rPr lang="pl-PL" sz="2400" dirty="0" err="1">
                <a:latin typeface="Cambria Math" pitchFamily="18" charset="0"/>
                <a:ea typeface="Cambria Math" pitchFamily="18" charset="0"/>
                <a:cs typeface="Calibri Light" panose="020F0302020204030204" pitchFamily="34" charset="0"/>
              </a:rPr>
              <a:t>upwards</a:t>
            </a:r>
            <a:endParaRPr lang="pl-PL" sz="2400" dirty="0">
              <a:latin typeface="Cambria Math" pitchFamily="18" charset="0"/>
              <a:ea typeface="Cambria Math" pitchFamily="18" charset="0"/>
              <a:cs typeface="Calibri Light" panose="020F0302020204030204" pitchFamily="34" charset="0"/>
            </a:endParaRPr>
          </a:p>
          <a:p>
            <a:endParaRPr lang="pl-PL" i="1" dirty="0">
              <a:latin typeface="Cambria Math" pitchFamily="18" charset="0"/>
              <a:ea typeface="Cambria Math" pitchFamily="18" charset="0"/>
              <a:cs typeface="Calibri Light" panose="020F0302020204030204" pitchFamily="34" charset="0"/>
            </a:endParaRPr>
          </a:p>
          <a:p>
            <a:endParaRPr lang="pl-PL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l-PL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7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EF374E-3088-4A56-ADA9-CB59E4DA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Reflection</a:t>
            </a:r>
            <a:r>
              <a:rPr lang="pl-PL" altLang="pl-PL" dirty="0"/>
              <a:t>/</a:t>
            </a:r>
            <a:r>
              <a:rPr lang="pl-PL" altLang="pl-PL" dirty="0" err="1"/>
              <a:t>Transmission</a:t>
            </a:r>
            <a:r>
              <a:rPr lang="pl-PL" altLang="pl-PL" dirty="0"/>
              <a:t> – </a:t>
            </a:r>
            <a:r>
              <a:rPr lang="pl-PL" altLang="pl-PL" dirty="0" err="1"/>
              <a:t>elastic</a:t>
            </a:r>
            <a:r>
              <a:rPr lang="pl-PL" altLang="pl-PL" dirty="0"/>
              <a:t> </a:t>
            </a:r>
            <a:r>
              <a:rPr lang="pl-PL" altLang="pl-PL" dirty="0" err="1"/>
              <a:t>case</a:t>
            </a:r>
            <a:br>
              <a:rPr lang="pl-PL" dirty="0"/>
            </a:br>
            <a:endParaRPr lang="pl-PL" dirty="0"/>
          </a:p>
        </p:txBody>
      </p:sp>
      <p:pic>
        <p:nvPicPr>
          <p:cNvPr id="19" name="Symbol zastępczy zawartości 18">
            <a:extLst>
              <a:ext uri="{FF2B5EF4-FFF2-40B4-BE49-F238E27FC236}">
                <a16:creationId xmlns:a16="http://schemas.microsoft.com/office/drawing/2014/main" id="{FDEEBD5A-A9A8-4CC2-9011-641B235E5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279" y="1646911"/>
            <a:ext cx="5205128" cy="4351338"/>
          </a:xfrm>
          <a:prstGeom prst="rect">
            <a:avLst/>
          </a:prstGeom>
        </p:spPr>
      </p:pic>
      <p:sp>
        <p:nvSpPr>
          <p:cNvPr id="7" name="AutoShape 5" descr="data:image/jpeg;base64,/9j/4AAQSkZJRgABAQAAAQABAAD/2wBDABALDA4MChAODQ4SERATGCgaGBYWGDEjJR0oOjM9PDkzODdASFxOQERXRTc4UG1RV19iZ2hnPk1xeXBkeFxlZ2P/2wBDARESEhgVGC8aGi9jQjhCY2NjY2NjY2NjY2NjY2NjY2NjY2NjY2NjY2NjY2NjY2NjY2NjY2NjY2NjY2NjY2NjY2P/wAARCAQHBS0DASIAAhEBAxEB/8QAGwABAQEAAwEBAAAAAAAAAAAAAAcGAwQFAgH/xABOEAEAAQMCAQYICgcHAgYDAQEAAQIDBAURBhIWITFBURNUVWGTo9HSBxQiI1JxgZGhsTIzNmJyssEVJDVCQ3PhdPAXU2OCksI3lKIlZP/EABoBAQADAQEBAAAAAAAAAAAAAAADBAUGAgH/xAAwEQEAAgEDAgUCBQQDAQAAAAAAAQMCBBEhEjEFEzJBYSKhUXGBkdEUUrHwIyRC8f/aAAwDAQACEQMRAD8AoAAAAAAAAAAAAAAAAAAAAAAAAAAAAAAAAAAAAAAAAAAAAAAPyZiImZ6oRfVeJNT1LPryJy71qjlb27duuaYojs6u3zrPc/V1fVKAgrPAes5OraRXGZXNy9j18jwk9dUbbxv52nYf4Lv8Ozv92n8m4AAAAAAAAAAAAAAAAAAAAAAAAAAAAAAAAAAAAAAAAAAAAAAAAAAAAAAAAAAAAAAAAAAAAAAAAAAAAAAAAAAAAAAAAAAAAAAAAAAAAAAAAAAAAAAAAAAAAAAAAAAAAAAAAAAAAAAAAAAAAAAAAAAAAAAAAAAAAAAAAAAB83P1dX1SgK/z0xtKT6rwPq+NnV0YmNOTj1VT4OuiqOrsid56J/AGh+C7/Ds7/dp/JuGf4N0K7oWlVW8mqmci9Xy64pneKejaI37f+WgAAAAAAAAAAAAAAAAAAAAAAAAAAAAAAAAAAAAAAAAAAAAAAAAAAAAAAAAAAAAAAAAAAAAAAAAAAAAAAAAAAAAAAAAAAAAAAAAAAAAAAAAAAAAAAAAAAAAAAAE51f4Q8ujULlvTbNj4vbqmmKrlM1TXt29ExtDVcL8SWOIMSZimLWVb/WWt/wAY8wPcAAAAAAAAAAAAAAAAAAAAAAAAAAAAAAAAAAAAAAAAAAAAAAAAAAAAAAAAAAAAAAAAAAAAAAAAAAAAAAAAAAAAAAHHfv2sa3Ny/cot0R/mqnaGd1DjDHtb0YNub1X06+in2z+Dzlnjj3T06e26dsI3aYTueJNVnI8L8an+Dkxydu7ZudLzf7Q06zlcnkzcjpjumJ2n8YecLYznaE2p0NmmxjLLbaXbASKQAAAAAAAAAAAAAAAAAAAAAAAAAAAAAAAAAAAAAAAAAAAAAAAAAAAAAAAAAAAAAAAAAAAAAAACMcUaFd0PU67cxM41yZqs199Pd9cOjpmo5GlZ1vMxa+Tctz1dlUdsT5lm1rScfWtOuYmTHRPTRXHXRV2TCNarpuRpOfcw8qnauieiY6qo7JjzAseh6xj63p1GXjztv0V0TPTRV2xL0UV4b12/oOoxft712a/k3rW/6VPtjsWPCy7GfiW8rGuRcs3Y5VNUA5wAAAAAAAAAAAAAAAAAAAAAAAAAAAAAAAAAAAAAAAAZbVOPNM07Oqxabd7IqtzyblVuI5MT2xG89INSOnpepYurYVGXh3OXaq6OmNppntiY73cAAAAAAAAAAAAAAAAAAAAAAAAAAAAAAAAAAAAAB81zMUVTTG8xHRHeDrZ2pYmn0crKv00TtvFPXVP1QzOocY3Kt6MCzyI/8y50z9kdX5s3k37uRfru36qqrlU71TLiUs78p7cOn0/hdVfOf1T9nNk5eRmXPCZN6u7V31T1fV3OEEDUiIiNoFN0fG+KaTi2dtpptxM/XPTP4ynenY/xrUcextvFdyIn6t+n8FQWtPHeWF4zZxjh+r9AWmCAAAAAAAAAAAAAAAAAAAAAAAAAAAAAAAAAAAAAAAAAAAAAAAAAAAAAAAAAAAAAAAAAAAAAAAAPC4q4eta9gcmNqMu1EzZuT/LPml7oCB5Fi7jX67F+iq3dt1TTVTV1xLRcGcTVaLl/F8mqZwb0/K/9Or6Uf1azjjhf+1LE5+FR/fbVPyqYj9bTHZ9cdn3dyWz0TtIL9RVTXRFdFUVU1RvExO8TD6TngLijwFVGk59z5qqdse5VP6M/RnzdyjAAAAAAAAAAAAAAAAAAAAAAAAAAAAAAAAAAAAAAA+a5mKKpjriECmZmZmZ3metfbn6ur6pQEFJ+C6Z/s3Np36IvRO32Nuw/wXf4dnf7tP5NwAAAAAAAAAAAAAAAAAAAAAAAAAAAAAAAAAAAAAADNcQcNRlTXl4MRTfnprt9lfnjuli6ommqaaomJidpiextuKdc+J25wsWr+8Vx8uqP8ke2WIUbunq4dV4ZN0072dvb8f8AfwB9V267e3Loqp5URVG8bbx3vlC0e73uDsfw2s+EmOizRNX2z0f1lvGX4Hx+TiZORMfp1xRH2R/y1C9TG2DlfE7OvUTH4cACZnAAAAAAAAAAAAAAAAAAAAAAAAAAAAAAAAAAAAAAAAAAAAAAAAAAAAAAAAAAAAAAAAAAAAAAAAAACece8L+DmvV8C38menIt0x1T9OP6/f3qG/KqYqpmmqImJjaYntBAFP4G4o/tKzGnZ1f97t0/N11T+tpj+sfj97M8acMTo2V8bxKJnBvVdG3+lV9H6u5mbN65j3qL1muaLlExVTVTPTEwC+jwOE+I7evYHy5inMtREXaI7f3o80/g98AAAAAAAAAAAAAAAAAAAAAAAAAAAAAAAAAAAAHzXHKomI7Y2QO5RVbuVW64mmqmZiYnsmF+eJqPCejallzk5GL87VO9c0VzTy/r2/MHifBfbrp0rMuTTMU1XoiJ79o6fzbZw4mLYwsajHxbVNqzRG1NFMdEOYAAAAAAAAAAAAAAAAAAAAAAAAAAAAAAAAAAAAB5Ov6xRpWL8jarIuRtbp7vPPmdrU9Qs6Zh1ZF6d9uimntqnuTjOzL2flV5F+reuufsiO6ENtnTG0d2n4fovPy68/TH3cVy5XduVXLlU1V1TvVVPXMvb4a0SdRv/GMin+6256vpz3fV3unoulXNVzIt0702qem5X3R7VEx7FvGsUWbNEUW6I2piEFNfVPVPZp+I63ycfKr9U/Z1tT0rG1PG8FeoiJpj5FdMdNH1ebzMhc4S1Km/yKIt10b9Fzl7Rt9XW3os51Y58yxdPrrqI6cZ4+XT0rBp03AtY1NXKmnpqq75nrdwHuI2jaFXLKc8pyy7yAPryAAAAAAAAAAAAAAAAAAAAAAAAAAAAAAAAAAAAAAAAAAAAAAAAAAAAAAAAAAAAAAAAAAAAAAAAAAAA4cvGs5mLcxsm3Fy1cp5NVM9sI7xNoF7QdQm1VvXj3N5s3PpR3T54Wh0NZ0nH1nT7mJkx0VdNNcR00VdkwCM6ZqORpWdbzMWvk3Lc9XZVHbE+ZZND1jH1vTqMvHnbforomemirtiUc1bTMjSM+5h5VO1dE9Ex1VR2THmdrhvXb+g6jF+3vXZr+Tetb/pU+2OwFqHBhZdjPxLeVjXIuWbscqmqHOAAAAAAAAAAAAAAAAAAAAAAAAAAAAAAAAAAAAAAAAAAAAAAAAAAAAAAAAAAAAAAAAAAAAAAAAA4si/axbFd+9XFFuiN5mXJMxTEzMxER0zM9jBcS63OpX/AAFiqYxbc9H789/sR2ZxhG63pNLlqc+mO3u6etard1XMm7VvTap6LdH0Y9rr4OHez8ujHsU711T19kR3y4bVuu9dpt26ZqrrnammOuZUPQdHo0rE+VtVkXI3uVf0jzKmGE2Zby6HVajDR1Rjh39odrTdPs6bh049mOrpqq7ap75dsF6I24hyuWU5zOWXeQB9eQAAAAAAAAAAAAAAAAAAAAAAAAAAAAAAAAAAAAAAAAAAAAAAAAAAAAAAAAAAAAAAAAAAAAAAAAAAAAAAAAAHh8VcPWtewOTHJoy7UTNm5Pf9GfNKP5Fi7i5Fyxfom3dt1TTVTV1xK+Mjxvwv/atic/Co/vtqn5VMf6tMdn1x2fd3AyfBnE1Wi5fxfJqmcG9Pyv8A06vpR/VWKKqa6IroqiqmqN4mJ3iYQGY2naetuuA+KfAV0aTn3Pmqp2sXKp/Rn6M+buBRgAAAAAAAAAAAAAAAAAAAAAAAAAAAAAAAAAB+TMREzPVCL6rxJqepZ9eROXetUcre3bt1zTFEdnV2+cFpGY4D1nJ1bSK4zK5uXsevkeEnrqjbeN/O04AAAAAAAAAAAAAAAAAAAAAAAAAAAAAAAAAM/wAT658QtTi41X95uR0zH+nHtecsoxjeUtNOV2cYYd3Q4r1zlzVp+LV8mOi9XHb+77WUOtqOFND8LVTqGVR8imd7VE/5p+l9Sj9VuTqf+LQUf7zL0OF9D+JWozMmj+8Vx8mmf8ke2WiBexxjGNocvfdldnOeYA9IQAAAAAAAAAAAAAAAAAAAAAAAAAAAAAAAAAAAAAAAAAAAAAAAAAAAAAAAAAAAAAAAAAAAAAAAAAAAAAAAAAAAAAE8494X5E16vgW/kz05FumOr9+P6/f3sEv9VMVUzTVETExtMT2pTxrwxOj5XxvEomcG9V0RH+lV9H6u4Gm4G4o/tGzTp2dX/e7cfN11T+tpj+sfj97YoFZu3LF6i9Zrmi5RMVU1UztMTCvcJcR29ewdrk005lqNrtEdv70eafwB74AAAAAAAAAAAAAAAAAAAAAAAAAAAAAAAPm5+rq+qUBX65+rq+qUBBSPgu/w7O/3afybhh/gu/w7O/3afybgAAAAAAAAAAAAAAAAAAAAAAAAAAAAAAAHV1HOs6diV5F+fk09UdtU9kQ+TO3MvWOM5TGOPeXW13V7elYnK6Kr9fRbo/rPmhO7125fvV3btU111zvVVPbLm1DOvahl15F+d6quqOymOyIc2j6Xd1XMizRvTRHTcr+jHtUc85sy2h1Wl0+GjqnLPv7y7fDmizqeR4W9Exi25+VP057o/q39NMU0xTTERTEbREdjixca1iY9FixTFNuiNohzLdeEYQ5/WarLU57+0dgBIpgAAAAAAAAAAAAAAAAAAAAAAAAAAAAAAAAAAAAAAAAAAAAAAAAAAAAAAAAAAAAAAAAAAAAAAAAAAAAAAAAAAAAAAADhy8azmYtzGybcXLVynk1Uz2w5gEX4m0C9oOoTaq3rx7m82bn0o7p88OjpmoZGl51vLxa+Tctz9lUdsT5pWfWdJx9Z0+5iZMdFXTTXEdNFXZMI1q2mZGkZ9zDyqdq6J6JjqqjsmPMCx6HrGPrenUZePO09VyiZ6aKu2JeiivDmu39B1Gm/b3qs1fJvW9/06fbHYseFmWM/EtZWNci5ZuxvTVAOcAAAAAAAAAAAAAAAAAAAAAAAAAAAAAH5PTG0pPqvA+r42dXRiY05OPVVPg66Ko6uyJ3non8FZAZ/g3QruhaVVbyaqZyL1fLrimd4p6Nojft/5aAAAAAAAAAAAAAAAAAAAAAAAAAAAAAAAfkztG89QPi9et49mu7dqii3RG9VU9kJ3rmrXNVy5r6abFHRbo7o7588u7xNrnx+98Wx6v7tbnpmP9Se/wCp4VFFVyumiimaqqp2iI65lSus6p6Y7Ol8O0XlY+bZ3n7OXDxLublUY9inlV1ztHm88qNpWm2dLw6bFrpnrrr7ap73U4e0anS8XlXIicm5Hy6vo/uw9hNTX0xvPdneIa3z8ujD0x9wBOywAAAAAAAAAAAAAAAAAAAAAAAAAAAAAAAAAAAAAAAAAAAAAAAAAAAAAAAAAAAAAAAAAAAAAAAAAAAAAAAAAAAAAAAAAAAB4fFXD1rXsDkxyaMu1EzZuT3/AEZ80vcAQPIsXcXIuWL9E27tuqaaqauuJaLg3iarRMv4vk1TODen5Uf+XP0o/q1nG/C/9q2Jz8Kj++2qflUx/q0x2fXHZ93clsxtO09YL9RXTXRTXRVFVNUbxMTvEw+k44D4o8BXRpOfc+aqnaxcqn9Gfoz5p7FHAAAAAAAAAAAAAAAAAAAAAAAAAAAAAAAAAAAAAAAAAAAAAAAAAAAAAAAAAAAAAZPivXNoq0/Fq6eq9XH8vtd/iXW406x8Xx6v71cjon6Ed/19zBzMzMzMzMz1zKtdbt9MNvw3RdU+dZHHt/L8bXhXQ/i1EZ2VR89VHzdM/wCSO/65efwrofxmunOyqfmaZ+bpn/PPf9UNq+U1f+pe/E9b3prn8/4/kAWmCAAAAAAAAAAAAAAAAAAAAAAAAAAAAAAAAAAAAAAAAAAAAAAAAAAAAAAAAAAAAAAAAAAAAAAAAAAAAAAAAAAAAAAAAAAAAAAAAJ5x7wvyJr1fAt/JnpyLdMdX78f1+/vUN+VUxVTNNURMTG0xPaCAKfwNxR/aNmnTs6v+924+brqn9bTH9Y/H72Z414YnR8r43iUTODeq6Ij/AEqvo/V3MzZu3LF6i9Zrmi5RMVU1UztMTAL6PA4S4jt69g7XJppzLUbXaI7f3o80/g98AAAAAAAAAAAAAAAAAAAAAAAAAABltU480zTs6rFpt3siq3PJuVW4jkxPbEbz0tPXMxRVMdcQgUzMzMzO8z1guel6li6thUZeHc5dqro6Y2mme2JjvdxiPgumf7Nzad+iL0Tt9jbgAAAAAAAAAAAAAAAAAAAAAAAAAAPO1rVbelYc3KtqrtXRbo759js52ZZwMWvIv1bUU9nbM90JxqWoXtSzKsi9PX0U09lMd0IbbOiNo7tHQaOdRl1ZemPv8ODIv3Mm/XevVzXcrneqZenw9o1WqZPKuRMY1ufl1fSn6MOrpWm3dUzKbFrojrrr7KY71Gw8WzhY1GPYp5NFEbR5/PKCqvrneezW8Q1kafHy6/VP2hy0UU26KaKKYpppjaIjqiH0C65gAAAAAAAAAAAAAAAAAAAAAAAAAAAAAAAAAAAAAAAAAAAAAAAAAAAAAAAAAAAAAAAAAAAAAAAAAAAAAAAAAAAAAAAAAAAAAAAAAAABw5eNZzMW5jZNuLlq5TyaqZ7YR3ibQL2g6hNqrevHubzZufSjunzwtDoazpOPrOn3MTJjoq6aa4jpoq7JgEY0zUMjS863l4tfJuW5+yqO2J80rLoesY+t6dRl487T1XKJnpoq7YlHNW0zI0jPuYeVTtXRPRMdVUdkx5na4c12/oOo037e9Vmr5N63v+nT7Y7AWocGFmWM/EtZWNci5ZuxvTVDnAAAAAAAAAAAAAAAAAAAAAAAAB83P1dX1SgK/VxyqJiO2NkDuUVW7lVuuJpqpmYmJ7JgFG+C7/Ds7/dp/JuGJ+C+3XTpWZcmmYpqvRET37R0/m2wAAAAAAAAAAAAAAAAAAAAAAAAD4u3KLNqq5cqimiiN6qp6oh9MRxRrnx25OHjVf3eiflVR/nn2Q8Z5xhG61pdNlqLOmO3u6Wv6xXquX8nenHt9Fun+s+d5+LjXcvIosWKeVcrnaIcdNM11RTTEzVM7REdcy3/AA5otOmY/hb0ROVcj5U/RjuhTwxmzLeXR6i6vRUxGMflDt6PplrSsOLNv5Vc9Nyv6U+x3wXoiIjaHKZ55Z5TllPMgD68gAAAAAAAAAAAAAAAAAAAAAAAAAAAAAAAAAAAAAAAAAAAAAAAAAAAAAAAAAAAAAAAAAAAAAAAAAAAAAAAAAAAAAAAAAAAAAAAAAAAAAPD4q4eta9gcmOTRl2ombNye/6M+aUfyLF3FyLli/RNu7bqmmqmrriV8ZHjfhf+1bE5+FR/fbVPyqY/1aY7Prjs+7uBk+DeJqtEy/i+TVM4N6flR/5c/Sj+qsUV010U10VRVTVG8TE7xMIDMbTtPW3PAfFHgK6NJz7nzVU7WLlU/oz9GfNPYCjgAAAAAAAAAAAAAAAAAAAAAAAPE1HhPRtSy5ycjF+dqneuaK5p5f17fm9sBw4mLYwsajHxbVNqzRG1NFMdEOYAAAAAAAAAAAAAAAAAAAAAAAAeLxHrUaZj+CszE5VyPkx9CO+XzLKMY3lJVVlbnGGHeXQ4r1zwVNWn4tXzlUbXa4/yx9H62OftVU11TVVMzVM7zM9cy0PC+h/HLkZmTT/d6J+RTP8Ann2QozOVuTqsMatDRz/9l3+FND8FTTn5VHzlUb2qJ/yx3/W1L8fq7hjGMbQ5jUX5X5znkAPSAAAAAAAAAAAAAAAAAAAAAAAAAAAAAAAAAAAAAAAAAAAAAAAAAAAAAAAAAAAB183Mx9PxLmVlXIt2bcb1VSDsCY618IGdk3K7emUxi2OqK5iJuT/SP++l4U6jr2VTNz43qNymOneK65iPuBaxGcLivXMC5E05927ET00X55cT5unp+5SeF+JbHEGNV8mLWVaj5y1v+Meb8ge6AAAAAAAAAAAAAAAAAAAAAAAAAAAAAAAAAAAAAAAAACece8L8ia9XwLfyZ6ci3THV+/H9fv72CX+qmKqZpqiJiY2mJ7Up414YnR8r43iUTODeq6Ij/Sq+j9XcDS8DcU/2jap03Or/AL3bj5uuZ/W0x/WPx+9skCs3bli9Rds1zRcomKqaqZ2mJjtV3hLiO3r2DtcmKcyzERdo7/3o80/gDQAAAAAAAAAAAAAAAAAAAAAAAAAAAAAAAAAAAAAAAAAAAAAAA4MzKs4WNXkX6uTRRG8+fzQdn2InKdodfWNTtaVhzer2qrnot0fSn2JzlZN3LyK79+qarlc7zLsarqV3VMyq/d6I6qKOymO586Zp97UsynHsx19NVXZTHeo2ZzZO0Op0elx0lc559/d2tA0evVcr5W9OPbne5V3+aPOoVu3Rat027dMU0UxtTTHVEOLBw7OBi0Y9inaimOvtme+XYWq6+iPlha3Vzqc9/wDzHYASKQAAAAAAAAAAAAAAAAAAAAAAAAAAAAAAAAAAAAAAAAAAAAAAAAOhq2sYWjY3h869FFM9FNMRvVXPdEMRm/CVkTXMYGBaopjqm/VNUz9kbbfeCjCYW/hH1amr5zGw66d+qKaon+Zo9E480/UbtNjLonCu1dFM1Vcqiqfr7PtBrB+P0AAAAAABNfhL1O5c1CzptFUxatURcriO2uerf6o/NSkd44rmvi3OmeyaI+6ikHvcA8M42Xjzqmfbi7Typps2qo3p6OuqY7eno+xQ6YimmKaYiIiNoiOx4XA9MUcJYER2xVP311PeB4fEvDeLrmHX83TRmU0/NXojad+yJ74S7Qc+5o+u4+R008i5yblPfTPRVC03rtuxZrvXaoot26ZqqqnqiI60Oot16nq8UWqZ5WTf2iO7lVf8guoAAAAAAAAAAAAAAAAAAAAAAAAAAAAAAAAAAAAAAAAADhy8azmYtzGybcXLVynk1Uz2w5gEX4m0C9oOoTaq3rx7m82bn0o7p88OjpuoZGl51rLxa+Tdtz9kx2xPmlZ9Z0nH1nT7mJkx0VdNNcR00VdkwjWraZkaRn3MPKp2ronomOqqOyY8wLHoWsY+t6dRlY87T1XLcz00VdsPRRThzXL+g6jTkW96rVXybtrforp9sdix4WZYz8S3lYtyLlm5G9Mx/wB9YOwAAAAAAAAAAPi5ct2bc3LtdNFFPTNVU7RH2vA1DjfQ8KZpjJnJrj/LYp5X49X4g0QnmZ8JVyd4wtPop7qr1cz+Ebfm8bI4716/M8jJt2Inst2qf67yCuCJXuItZv8A6zU8raeym7NMfg6dzNy7v63KvV/xXJkF4qqimN6piIjtlxzkWIiZm9biI65mqEEnpneQF4+P4fjdj0kHx/D8bsekhBwF3nPw4jecux6SEf1XiTU9Sz68icu9ao5W9u3brmmKI7Ort87yAFZ4D1nJ1bSK4zK5uXsevkeEnrqjbeN/O07CfBbXM4uoUbdEV0TE/XE+xuwAAAAAAAAAAAAAAAAAAAAfNddNuiquuqKaaY3mZ6ohPuIdZq1TJ5NuZjGtz8iPpfvS73FWufGa6sHFq+Zpn5yqP88931QzcRMzEREzM9UQp3Wb/TDo/DdF5cebZ39vh949i5k36LNmia7lc7UxCi6LpVvSsOLdO1V2rpuV98+x0+GtEjTrHh79MfGrkdP7kd31973UtNfTG891LxHW+dPl4emPuAJ2SAAAAAAAAAAAAAAAAAAAAAAAAAAAAAAAAAAAAAAAAAAAAAAAAPi7cos2q7tyrk0UUzVVM9kR1vtn+OcqcXhXL5M7VXeTaj7Zjf8ADcEx13Vr+t6pcyrvK5Mztat778insj/vtbXhzgLGpxqMjWaart6uN4sRVMU0fXt0zLJ8GYdObxPhW66d6KKpuVf+2N4/GIWUHhX+DtBv2ponAoo7qrdU0zH4p7xVwte0C7Tcorm9h3J2ouTHTTPdV5/zV95nEeDTqOg5uPVTvM2pqo/ijpj8YBmPg94iuZMTpOXXNVdFPKsV1T0zTHXT9nZ5vqbpDNGzJwNYxMqJmPBXaZnbtjfpj7t1zAAAAAAARvjX9rM/+On+WFkRvjX9rM/+On+WAUjgr9k8D+Cr+aXkah8IWLh5d/GowL1yuzXVbmZrimJmJ2871+Cv2TwP4Kv5pdTM4E0fMybuRXOTTcu1TXVybkbbzO89cecGQ1HiDWuLKviOJYi3Zmem1bn9Lu5VU/8ADVcI8H06NVGbm1U3M2Y2ppp/Rtb9e3fPneDrfwe38WxVf0y/OTFMTM2q42r280x1z5uh5egcX6ho96m3euV5OJvtVarneaY/dmer6uoFeHDi5NrMxbWTj1xXau0xVTVHbDmAAAAAAAAAAAAAAAAAAAAAAAAAAAAAAAAAAAAAAAAAAAeHxVw9a17A5McmjLtRM2bk/wAs+aXuAIHkY93FyLli/RNu7bqmmqmeuJaHg3iarRMvwGRVM4N6flx1+Dn6Uf1a7jfheNVx5zsOj++2qemmP9WmOz647Pu7ksmJidpjaYBfqK6blFNdFUVU1RvFUTvEx3vpOOA+KPi9dGk59z5mqdrFyqf0J+jPmns/72o4AAAAA/KqoppmqqYiIjeZnsYviLj6xiTXj6TFORejom9P6FP1fS/L6wavP1DE02xN/NyKLNvvqnpn6o65+xh9Y+EaqZqt6RjxEdXhr0dP2U+37mJzs/K1HIm/mX671ye2qerzRHZDht2671ym3aoqrrqnammmN5mfqB2dQ1TO1O5y87Ku357Iqnoj6o6odRrdJ4A1LNim5m1U4Vqeyr5Vc/Z2fbLY6bwTouBETVjzlXI/zX55Uf8Ax6vwBJsfFyMqvkY1i7eq7rdE1T+D2cbg3XsnaYwKrdPfdqpp/CZ3V+1at2aIotW6bdEdVNMbRD7BMLPwc6rXtN3JxLcd3Kqqn8nct/BncmPnNVopn92xM/8A2hQwGEo+DTHj9PUrs/VaiP6uSn4NcGJ+Xn5Ex5qaYbcBi/8Aw203xzL/AP59h/4bab45l/8A8+xtAGKq+DjTaaZn45ldEb/5fYmi/wA9MbSk+q8D6vjZ1dGJjTk49VU+Droqjq7IneeifwBofgu/w7O/3afybhn+DdCu6FpVVvJqpnIvV8uuKZ3ino2iN+3/AJaAAAAAAAAAAAAAAAAAAABmuKtc+LUTg4tXz1UfOVR/kju+uXd4h1mnS8Xk25icm5HyKfo/vSn9ddVyuquuqaqqp3mZ65lXut2+mGz4bovMnzbI49vl8tdwpofJinUMqjp67NE9n73sdDhjQ/j96MrJp/u1ueiJ/wBSe76m6jojaHimrf6pT+J63p3prnn3/h+gLbnwAAAAAAAAAAAAAAAAAAAAAAAAAAAAAAAAAAAAAAAAAAAAAAAAABkvhKq24boj6WRTH4VNayPwl/s5a/6mn+WoGW+DnbnPG/8A5Ne34KujPB+dTp/EuHduTtbqqm3VPmqjb85iVmAfF7bwNfK6uTO77eTxRqFGm8P5l+qraqbc27fnqq6I9v2AisdM7Qv9O/Jjfr26UP0HCnUNbw8WKeVFd2nlfwxO8/hEriAPxidU40r5x4uBpdduvH8LTbu3Jp35czVETtPm7wbcAAABG+Nf2sz/AOOn+WFkRvjX9rM/+On+WAUfgmYnhPAmPo1R/wD1L3WT+DjNoyOHfi0VR4TGuVRNPmqnlRP4z9zWAJN8IGm28DiGblqNqMqiLu0R1VbzE/lv9qspl8J2RRc1jGsUzE1WrO9XmmZ6vuj8Qez8GWZXe0nJxK5mYx7kTTv2RVHV98TP2towvwXY9VOFn5Ex8m5cpoif4Ymf/s3QA6WrapjaRg15WVXFNNP6NPbXPZEPD4J1/M1749XmeDiLVVHIpop22ieV9/VANSAAAAAAAAAAAAAAAAAAAAAAAAAAAAAAAAAAAAAAAAAAnvHvC/JmvV8C30T05FumOr9+P6/f3qE/JiKomKoiYnomJ7QQBTuBeKP7Qs06bnXP73bj5uuqf1tMf1j8fvZvjXhidHyfjeJRPxG9V1R/pVd31d33MxZu3LF6i7Zrmi5RMVU1UztMTHaC+jP8JcR29ewdrkxTmWYiLtHf+9Hmn8GgAdPU9TxNJxKsnNuxbtx0RHbVPdEdsupxDxDiaBi+Evzy79cfN2aZ6avZHnSXWNXzNazJycy5yp6qaI/RojuiAenxJxdma3VVZtzOPhb9FqJ6avPVPb9XUzrnwsLJ1DKoxsSzVdu19VNMfj5o86m8NcE4ulxRk5/JycyOmI66Lc+aO2fPIMnw/wAEZ2qxTfyt8TFnpiao+XXHmj+s/io2kaFp+jWuRhY9NNW21Vyrprq+uf8AuHpAAAAAAAAAAAAAAAAAAAAAAAAAAAAAAADparqVnS8Oq/d6Z6qKO2qe5z5WTaxMeu/fqim3RG8ynWsand1XMm9XvTRHRbo+jHtRW2dEfK/odHOoz3n0x3/h1szKvZuTXkX6uVXXO8+bzQ7mh6Rc1XL5PTTYo6blfdHdHnl1tPwb2o5dGPYjeqrrnspjtmVH07Bs6diUY9iPk09c9tU9syrVV9c7z2bWu1cabDow9X+HNZs27Fmi1aoii3RG1NMdkOQF5y8zvzIAPgAAAAAAAAAAAAAAAAAAAAAAAAAAAAAAAAAAAAAAAAAAAAAAAAAAyPwl/s5a/wCpp/lqa5kfhL/Zy1/1NP8ALUCX00VVRVNNMzFMb1TEdUdW8/fDd8PfCBTYxqMbV7dyuaI5NN+3G8zH70f1h53wcW6Luv37dymmuirFriqmqN4mOVS0WqfB5p+TXVcwb9eJVPTyNuXR9nbH3g7N/j/Q7Vuardy/eq7KaLUxP47MHxLxJk8QZFM10+Cx7f6uzE77eeZ7ZaGn4M701fK1S3FPfFmZn7t2g0bgnS9KuU3qoqy79PVVe22pnvin27g8/gDhyvAtVanm0TRkXaeTaoq66KO+fPP5fW2gAnesavrnEeoZGk6Xj1Wse3cqt3KqZ/S2nb5VXZHm/N4d/SJ0PivT8Oq74WuLlmqqqI2jeao6vMrtu3Rapmm3RTREzMzFMbdM9cpvxX/+Q8P+Ox/MClgAnfFnFer6XxDkYmJfoos0RRyYm3TPXTEz0zHne9wNrGbrOm5F7OuRcrovcimYpino2iez63Q424ZxLlnO1u5kXqb0UUzFEbcneIimOzd9fBjTMaHlVdk5MxH2U0+0GzRvjX9rM/8Ajp/lhZEb41/azP8A46f5YBxaVnajw3k4+faomLWRTvFM/o3ad9pj694+xRNP450XLtUzevziXZ67d2mej/3RGz54c03E1TgrBx82xTdtzRVtv10zyp6Ynsl5WX8GtqquZw9Rroo+jdt8qfviY/IHp6rx3pOHYq+KXPjl/b5NNETFMT55ns+pNp+Pa/rEzETey8mvfo/76IiPuiGxx/g0nlROTqfye2Ldrp++Z/o1mi8P6doduYw7XzlUbVXa53rq+3s+qAcuh6Xb0fSrGFbmJ5EfLq+lVPXLi4k1erRNJrzKLMXq4qimmmZ2jeXqvi5bt3YiLlFNcUzFUcqN9p7wTGvSNc4kov6rq1dVjHtWqq6Kao232jeIpp7I88/i9P4LP1WpfxW//s2Os/4Nnf8AT3P5ZY74LP1WpfxW/wD7A3wAAAAAAAAAAAAAAAAAAAAAAAAAAAAAAAAAAAAAAAAAAAOHKxrOZjXMfItxctXKeTVTPbCPcT6Be0HUJtTvXj3N5s3O+O6fPCzuhrOlY+s6fcxMmn5NXTTVHXRV2TAIxpuoZGl51rLxa+Tdtz9kx2xPmlScvjzAt6Hby7G1eXdiaYx9+miqOvleb8/ynGraZkaRqFzDyqdq6J6Ko6qo7JjzOmDsZ+dkajl15WXdm5drnpmfyjuh2tD0TL1zMjHxKPkx03LlX6NEd8+xycO6Bk69m+CsxNFmjpu3pjooj+s+ZXtL0zF0nCoxcO3yLdPXPbVPfM9sg6+haDh6Fi+CxaN7lUfOXqo+VXPs8z1AAAAAAAAAAAAAABltU480zTs6rFpt3siq3PJuVW4jkxPbEbz0g1I6el6li6thUZeHc5dqro6Y2mme2JjvdwAAAAAAAAAAAAAAB81VRRTNVUxFMRvMz1RD6Y3ivXPC1Vafi1fIpna7XH+afo/U8Z5xhG8rGm0+Wos6Mf1dHiPWp1PI8FZmYxbc/Jj6c97yLNq5fvUWrVM13K52ppjtl8dbdcMaH8QsxlZNP95uR0RP+nHd9anjjNuXLpbra9DTEY/pH4u7oekW9KxOT0VX6+m5X/SPND0wXoiIjaHK2WZWZTnlPMgD68AAAAAAAAAAAAAAAAAAAAAAAAAAAAAAAAAAAAAAAAAAAAAAAAAAAADI/CX+zlr/AKmn+Wprmf400jK1rR6MbCiiblN6mueVVtG0RMf1Bjfg0/aO7/01X81KpMNwXwvqWi6xXk5tNqLdVmqiOTXvO8zE/wBG5AAAAATTiv8A/IeH/HY/mUtNOK//AMh4f8dj+YFLABg+OcvVNR1CjQcPDr5FW1yao6fCx3+aIn8mp4e0qnRdHsYUVRVXTE1XKo/zVT0z7Pselt079r9ARvjX9rM/+On+WFkTriTg7VtS17LzMaizNq7VE0zVc2n9GI/oDU8FfsngfwVfzS9x5fDeDe03QcTDyYpi7apmKopneP0pn+r1AAAAAdLWf8Gzv+nufyyx3wWfqtS/it//AGbHWf8ABs7/AKe5/LLHfBZ+q1L+K3/9gb4AAAAAAAAAAAAAAAAAAAAAAAAAAAAAAAAAAAAAAAAAAAAAGd4y4enXdOp+LxT8csTyrc1dHKjtp3/76klyLF3Gv12L9uq3dtzyaqao6YlfGS434XjVcec7Do/vtqnppj/Vpjs+uOz7u4GR4N4lq0PM8BkTM4N6r5cfQq+lH9f+FZorpuUU10VRVTVG8VRO8THegMxMTtMbTDc8B8UfF66NJz7nzNU7WLlU/oT9GfNPZ/3sFHAAAAAAB18vOxMGiK8vJtWKZ6puVxTv94OwPKo4l0S5XNNOqYsTH0rkRH3y9Oiui5RFduqmuiqN4qpneJB9Dju3rVmmKr1yi3EztE1VRD8tZNi9VybV+3cqiN9qa4mdgcoAPmuZiiqY64hApmZmZmd5nrX25+rq+qUBBSfgumf7Nzad+iL0Tt9jbsP8F3+HZ3+7T+TcAAAAAAAAAAAAAA8rX9Yo0rE+TtVkXOi3T/WfM+TMYxvL3XXlblGGMcy6XFGufErc4eNV/eK4+VVH+SPbLDvq7crvXarlyqaq653qqnrmXtcNaJOo3/D36Z+K256f357vq71HKZtydVVXXoad5/X5l3+FND5U06hlUdEdNmie3972Ne/IiKYiIiIiOiIh+rmGEYRtDmtTqMtRZOeQA9q4AAAAAAAAAAAAAAAAAAAAAAAAAAAAAAAAAAAAAAAAAAAAAAAAAAAAAAAAAAAAAA83K0HTMzPozsjFivJommabnLqjbbq6InZ6QAAAAAAAAAAAAD4vWqL9muzdp5Vu5TNNUd8T0S6emaNp+kRcjT8eLPhduXtVVO+2+3XM98u+AAAAAAAAAAAAAAAAAAAAAAAAAAAAAAAAAAAAAAAAAAAAAAAAAnvHvC/JmvV8C30T05FumOr9+P6/f3sCv8xFUTFURMT0TE9qVca8MTo+T8bxKJ+I3quqP9Kru+ru+4Gk4F4o/tCzTpudc/vduPm66p/W0x/WPx+9skCs3bli9Rds1zRcomKqaqZ2mJjtV3hLiO3r2DybkxTm2Y+doj/N+9Hm/IGgAAB811026Kq6p2ppjeZ7oBleNOKp0aiMPC2nNuU7zVPTFqO/bv7k4s2dQ1vPmLdN7LyrnTMzO8/XMz1Q+NUzq9S1LIzLn6V6uatu6OyPsjaFW4M0e3pWh2apoiMjIpi5dqmOnp6Yj7I/qDEf+H+ueC5fJx+VtvyPC9P5bfi6mn6jq/COpeDu267cf6mPcn5Ncd8dn2wsTw+LtGt6xot6nkROTZpm5Zq26d47Pt6vuBiePNdsavVgU4dfKsxa8LPmqqnbafPG34vV+C/B2sZufVHTVVFmmfNHTP5x9yeLJwbh/E+F8KiY2quUeFq8/KnePwmAe4AD5rjlUTEdsbIHcoqt3KrdcTTVTMxMT2TC/PE1HhPRtSy5ycjF+dqneuaK5p5f17fmDxPgvt106VmXJpmKar0RE9+0dP5ts4cTFsYWNRj4tqm1ZojamimOiHMAAAAAAAAAAADiyL9vGsV3r1cUW6I3qmR9iJmdocOpahZ03DqyL09XRTT21T3QnGdmXs/LryL9W9dU9XZEd0OzrWq3NVzJuVb02qei3R3R7XWwcO9n5VGPYp3rqn7IjvlRtsnOdodRodJjpa+vPv7/AA7Gi6Vd1XMi3TvTap6blf0Y9qi49i3jWKLNmmKLdEbREODTNPs6bh049mOrpqq7ap73cWaq+iPli67WTqM+PTHb+QBKoAAAAAAAAAAAAAAAAAAAAAAAAAAAAAAAAAAAAAAAAAAAAAAAAAAAAAAAAAAAAAAAAAAAAAAAAAAAAAAAAAAAAAAAAAAAAAAAAAAAAAAAAAAAAAAAAAAAAAAAAAAAAAAAADhysazmY1zHyLcXLVynk1Uz2w5gEY4n0C9oOoTanevHubzZud8d0+eHQ03UMjS863l4tfJu25380x2xPmWfWdKx9Z0+5iZNPyaummqOuirsmEa1bTMjSNQuYeVTtXRPRVHVVHZMeYFi0LWcfXNOoysedquq5bmemiruekinDuuX9B1GnItb1Wqvk3bW/RXT7e5Y8HMsahh2srFriu1cjemY/L6wdh53ENc2+HtRqidpjGubT5+TL0XR1yzVkaHn2aI3qrx7lNMefkzsCIWKPCX7dE/5qoj8V8piKaYiI2iI2iECt1+DuU1x10zEr3buU3bVFyid6a4iqJ80g+34/Xzcrpt26q652ppiZme6AQu7izOq14luNpm/Nun/AOW0LnZt02bNFqiNqaKYpiPNCEV5FVWZVkU/Jqm5Ncead911xb9OTi2b9H6N2iK4+qY3BygAAAAAAAAAAAAAAA/JmIiZmdojrmWD4l1udRv/ABfHq/utuev6c9/1dzv8V65vNWn4tXR1Xq4/l9rJql1u/wBMOh8N0XTHnWRz7fy+rduu7cpt26ZqrqnammOuZULQNHo0rF+VtVkXI3uVd3mjzOlwvofxO3GZlU/3iuPkUz/kj2y0b3TVt9Uq3iWt8yfKwniO/wAgCwxwAAAAAAAAAAAAAAAAAAAAAAAAAAAAAAAAAAAAAAAAAAAAAAAAAAAAAAAAAAAAAAAAAAAAAAAAAAAAAAAAAAAAAAAAAAAAAAAAAAAAAAAAAAAAAAAAAAAAAAAAAAAAAAAAAAAB4fFPD1rXtP5EbUZVrebNye/unzS9wBA8jHu4uRcsX6Jt3bdU01Uz1xLQcG8S1aJmeAyKpnBvT8uOvwc/Sj+rX8b8LxquPOdh0f321T00x/q0x2fXHZ93clkxMTtMbTAL9RXTcoproqiqiqN6aoneJjvfqccB8UfFq6NKz7nzNU7WLlU/oT9GfNPZ/wB7UgET4k0urR9ayMWaZi3yuVame2ier2fYoHAWv2s/S7en3rkRl41PJimZ6a6I6pj6o6PsejxPw7Y4gw4pqmLeTb38Fd26vNPmS/UNB1fRr+97Gu08ifk3rUTNP1xVALWx3HvEVrDwLmmY1yKsq/HJucmd/B0T17+eerZho17Xb1HgKdQzK46tqa5mfv63p6BwXqGqZNN7ULdzGxZnlVVV9FdfmiJ6ftn8QZiu3Xb5PLpmnlRyo3jrjvV/gjL+N8LYkzO9VqJtVebkz0fhsz/wgcPXrs4WRpuJcuxRR4Cq3ZomqaaY6aeiOzrj7nZ+Dm3n4dvMw8zCybFEzF2iq7aqpiZ6pjeY6+oG2AAH5MxETM9UIvqvEmp6ln15E5d61Ryt7du3XNMUR2dXb5wWkZjgPWcnVtIrjMrm5ex6+R4SeuqNt4387TgAAAAAAAAPA4m1v4hZ+LY9X95uR0zH+nHf9bua5q1vSsSa+iq9X0W6O+e+fNCd3r1zIvV3btU13K53qqntlXus6fpju1/DtF5s+bnH0x93xM7zvPW1HCmh+Gqpz8qj5umd7VE/5p7/AKnQ4c0WrU8nwl2JjFtz8qfpT9GG/pppopimmIppiNoiOqIR017/AFSt+Ja3ojya55930AuOdAAAAAAAAAAAAAAAAAAAAAAAAAAAAAAAAAAAAAAAAAAAAAAAAAAAAAAAAAAAAAAAAAAAAAAAAAAAAAAAAAAAAAAAAAAAAAAAAAAAAAAAAAAAAAAAAAAAAAAAAAAAAAAAAAAAAAAAAE9494X5M16vgW+ienIt0x1fvx/X7+9Qn5MRVExVETE9ExPaCAKbwLxR/aFqnTc65/ercfN11T+tpjs+uPxhnONeGJ0fJ+N4lE/Eb1XVH+lV3fV3fczFq7csXaLtquaLlExVTVTO0xMdoL6M/wAJcR29eweTcmKc2zG12j6X70eb8mgAAAAAAB83P1dX1SgK/XP1dX1SgIKR8F3+HZ3+7T+TcMP8F3+HZ3+7T+TcAAAAAAAOtqGdZ0/EryL87U09UdtU9kQ5b123Ys13btUUUURvVVPZCea7q9zVcvldNNijot0f1nzyiss6I+V7RaSdTnz6Y7urqOde1HLryL89NXVHZTHZEOXSNMu6rmRZt/JojpuV9lMe118PFu5uTRj2KeVcrnaPN55UfSdNtaXh02LXTV1119tUq1eE2TvLc1uqx0tcYYd/b4c+LjWsTHosWKeTbojaIcwLzlpmZneQAfAAAAAAAAAAAAAAAAAAAAAAAAAAAAAAAAAAAAAAAAAAAAAAAAAAAAAAAAAAAAAAAAAAAAAAAAAAAAAAAAAAAAAAAAAAAAAAAAAAAAAAAAAAAAAAAAAAAAAAAAAAAAAAAAAAAAAAAAAAHDlY1nMxrmPkW4uWrlPJqpnthHuJ9AvaDqE2p3rx7m82bnfHdPnhZ3Q1nSsfWdPuYmTT8mrppqjroq7JgEY03UMjS863l4tfJu25380x2xPmWTQtZx9c06jKx52q6rluZ6aKu5HdW0zI0jULmHlU7V0T0VR1VR2THmdnh3XL+g6jTkWt6rVXybtrforp9vcC1jr4OZY1DDtZWLXFdq5G9Mx+X1uwAAAAD8npjaUn1XgfV8bOroxMacnHqqnwddFUdXZE7z0T+CsgM/wboV3QtKqt5NVM5F6vl1xTO8U9G0Rv2/8ALQAAAAAA/H6ynFeuciKtPxavlT0Xq47P3fa855xhG8p9PRlfnGGLocT658fuzi41X92onpmP9SfY8Giiq5XTRRTNVVU7REdcy+W04V0P4vRTnZVPz1UfN0z/AJI7/rlSiMrcnT551aGjaP0+Zd7h7RqdLxuXciJybkfLn6MfRh7AL2OMYxtDlbbcrc5zz7yAPqMAAAAAAAAAAAAAAAAAAAAAAAAAAAAAAAAAAAAAAAAAAAAAAAAAAAAAAAAAAAAAAAAAAAAAAAAAAAAAAAAAAAAAAAAAAAAAAAAAAAAAAAAAAAAAAAAAAAAAAAAAAAAAAAAAAAAAAAAAAAAAB4fFPD1rXtP5EbUZVrebNye/unzSj+Rj3cXIuWL9E27tuqaaqZ64lfGS434XjVcec7Do/vtqnppj/Vpjs+uOz7u4GQ4N4lq0TM8BkVTODen5cdfg5+lH9VaorpuUU10VRVRVG9NUTvEx3oDMTE7TG0w3HAfFHxaujSs+58zVO1i5VP6E/RnzT2f97BSAAAAAAAAAAAefrOq2tKw5u1bVXaui3R9KfY+TMRG8veGGVmUY4xzLp8Sa3Gm2PAWKo+NXI6P3I7/YwUzNUzMzMzPTMz2vvIv3cq/XfvVzXcrneZl6fD2jVarlcq5ExjW5+XV3/uwo5ZTblw6qimvRUzOU/nLu8LaH8arjOyqPmaJ+bpn/ADz3/VDbPmiim3RTRRTFNFMbREdUQ+lzDCMI2hzeq1OWos6p7ewA9qwAAAAAAAAAAAAAAAAAAAAAAAAAAAAAAAAAAAAAAAAAAAAAAAAAAAAAAAAAAAAAAAAAAAAAAAAAAAAAAAAAAAAAAAAAAAAAAAAAAAAAAAAAAAAAAAAAAAAAAAAAAAAAAAAAAAAAAAAAAAAAAAAACe8e8L8ma9XwLfRPTkW6Y6v34/r9/ewK/wAxFUTFURMT0TE9qVca8MTo+TOZiUTODdq6o/0qu76u77gaPgXij+0LVOm51z+9W4+brqn9bTHZ9cfjDZoFau3LF2i7armi5RMVU1UztMTHarvCXEdvXsHk3JinNsxtdo+l+9Hm/IGgGb4m4vxdD+YtUxk5k/6cVbRR56p/o8bh/j+9l6jbxdTsWaKL1UU0XLW8cmZ6t4mZ6Ab1ltU480zTs6rFpt3siq3PJuVW4jkxPbEbz0tPXMxRVMdcQgUzMzMzO8z1guel6li6thUZeHc5dqro6Y2mme2JjvdxiPgumf7Nzad+iL0Tt9jbgA+Llyi1bquXKopopjeqqeqIDu4s7Ms4GLXkX6tqKI+2Z7oTjU9QvanmVZF6dt+imnspjudrX9Yr1XK+RvTjW5+bp7/PPnefjY93LyKLFiiarlc7RClbZ1ztHZ1Gg0cafDzLPV/iHPpWnXtTzKbFrojrrr7KY71Hw8SzhYtGPYp5NFEfbPnl19H0u1pWHFmjaq5PTcr+lPsd9PVX0Rz3Y+v1k6jPbH0x/u4AmZ4AAAAAAAAAAAAAAAAAAAAAAAAAAAAAAAAAAAAAAAAAAAAAAAAAAAAAAAAAAAAAAAAAAAAAAAAAAAAAAAAAAAAAAAAAAAAAAAAAAAAAAAAAAAAAAAAAAAAAAAAAAAAAAAAAAAAAAAAAAAAAAAAAAAA4crGs5mNcx8i3Fy1cp5NVM9sOZ8Xrtuxaru3q6bduiN6qqp2iIBG+J+H72g6hNud68a5vNm53x3T54ebh5mTgZEZGJeqs3aYmIqpnp6Wm4z4sp1n+5YduPilFXK8JVT8quY7Y7o/H8mSB+111V11V11TVVVO8zM7zMlNU0VRVTO1VM7xPdL8AXbDyYzdLs5VO216zFfR543QlWuAsr43wrbt771WKqrU/nH4TCT3KKrdyq3XE01UzMTE9kwCjfBd/h2d/u0/k3DE/Bfbrp0rMuTTMU1XoiJ79o6fzbYH4xPFOufG7k4WLV8xRPy6o/wA8+yHf4q1zwFNWBi1/OVR87XH+WO762NVbrf8AzDf8M0W211kfl/P8P2mmaqoppiZqmdoiO1vuHNFjTMfwt6InKuR8r9yO72ujwpofgqadQyqflzG9qieyPpfX3NS+01bfVKLxLW9c+TXPHuALLFAAAAAAAAAAAAAAAAAAAAAAAAAAAAAAAAAAAAAAAAAAAAAAAAAAAAAAAAAAAAAAAAAAAAAAAAAAAAAAAAAAAAAAAAAAAAAAAAAAAAAAAAAAAAAAAAAAAAAAAAAAAAAAAAAAAAAAAAAAAAAAAAAAAAAAGU+EeMieG48Dv4OL1M3tvo7Ttv5t9vwat810U3KKqLlMVUVRtNNUbxMAgIqOr/B/puZyrmDVVhXZ6do+VRP2dn2T9jEavwrq2kcqq/jzcsx/rWflU/b2x9oPFABvfguy9r2dhTP6VNN2mPq6J/OGo1HhPRtSy5ycjF+dqneuaK5p5f17fmnHBGZ8T4oxJqnam9M2Z8/KjaPx2WIHDiYtjCxqMfFtU2rNEbU0Ux0Q8ziLWqdLxvB2picq5HyY+jH0pdvVtSt6XhVZFz5VXVRT9KpOcrJu5mTXfv1cq5XO8ygus6Y2ju1PDtF52XmZ+mPu4qqqq6pqrmaqqp3mZ65loOF9D+O3YzMmn+70T8mmf88+yHS0HR69Vy9qt6ce303Kv6R51DtW6LNqm3apimiiNqaY6ohFTX1fVLQ8R1vlR5Vff/D6foLjmwAAAAAAAAAAAAAAAAAAAAAAAAAAAAAAAAAAAAAAAAAAAAAAAAAAAAAAAAAAAAAAAAAAAAAAAAAAAAAAAAAAAAAAAAAAAAAAAAAAAAAAAAAAAAAAAAE84p43zsbVL2Fpk0WqLFU0VXJpiqqqqOvr6IiAUMR/ntxF5Q9Tb9057cReUPU2/dBYBH+e3EXlD1Nv3TntxF5Q9Tb90FgEf57cReUPU2/dOe3EXlD1Nv3QWAR/ntxF5Q9Tb9057cReUPU2/dBYBH+e3EXlD1Nv3TntxF5Q9Tb90FgEf57cReUPU2/dOe3EXlD1Nv3QWAR/ntxF5Q9Tb9057cReUPU2/dBYBH+e3EXlD1Nv3TntxF5Q9Tb90FgEf57cReUPU2/dOe3EXlD1Nv3QWAR/ntxF5Q9Tb9057cReUPU2/dBYBH+e3EXlD1Nv3TntxF5Q9Tb90FgEf57cReUPU2/dOe3EXlD1Nv3QWAR/ntxF5Q9Tb9057cReUPU2/dBYBH+e3EXlD1Nv3TntxF5Q9Tb90FgEf57cReUPU2/dOe3EXlD1Nv3QWAR/ntxF5Q9Tb9057cReUPU2/dBYBH+e3EXlD1Nv3TntxF5Q9Tb90FgEf57cReUPU2/dOe3EXlD1Nv3QWAR/ntxF5Q9Tb9057cReUPU2/dBYBH+e3EXlD1Nv3TntxF5Q9Tb90FgEf57cReUPU2/dOe3EXlD1Nv3QUHV+ENI1XlV1WPi96f8AVsfJn7Y6pYfWOBNU0/lXMWIzbMf+XG1cf+32butz24i8oept+6c9uIvKHqbfug5+F+GNUv63jXb+JfxrGPcpuV13qJo32nfaN+vfbsVlH+e3EXlD1Nv3TntxF5Q9Tb90FB4u0+/m4NqvHpmuqzVMzRHXMT3Mnp+kZmfkxaos10Rv8quqmYimHlc9uIvKHqbfunPbiLyh6m37qHOmMst2lp/Ec6KvLiPyVfAwrOBiUY9inaint7ap75dlH+e3EXlD1Nv3TntxF5Q9Tb91NEbM7LKcp3nusAj/AD24i8oept+6c9uIvKHqbfuj4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QU8ccQ01RM50VRHZNmjafuhv8Ag/iGrX9PrqvUU0ZNiqKbnJ6p36pj8fuBoE94p4IzcrVLubpnIuU36uXXbqqimaap6+vomO1Qg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ingXX4iZnFt7R/61PtZxfrn6ur6pQEHqaRw9qWtWrlzAs03KbdXJq3rinaftehzE1/xW36an2tJ8F3+HZ3+7T+TQZGu00XpptWuXTE7cqZ23+pHZbhVG+cobb66Y3znZO+Ymv+K2/TU+05ia/4rb9NT7VOxdVxsnaJq8HX9Gr2u6+4Z45xvjO73hZhZG+E7pJzE1/xW36an2nMTX/Fbfpqfarg9va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ccCa/MxHxa3Hn8NT7W94Q4eq0DT66L1dNeReqiq5NPVG3VEfj973wAAAAAAAAAAAAAAAAAAAAAAAAAAAAAAAAAAAAAAAAAAAAAAHzc/V1fVKAr/PTG0pPqvA+r42dXRiY05OPVVPg66Ko6uyJ3non8AaD4L+nTs6P/Vp/J3czCvYlyYrpnkb/ACa+yXc4N0K7oWlVW8mqmci9Xy64pneKejaI37f+XvzEVRMVRExPXEq+o08XRHO0wqarS46iI3naYYt28XUcnF2imvlUfRq6YevlaNYvb1WfmqvN1fc8fK0/Ixd5uUb0/Sp6YZWdF1E9UfvDFz09+mnqj94e1i6xj39qbnzVf73V970ImJjeJ3hi3Yxs7IxZ+auTyfoz0wsVa+Y4shap8TmOLY3+WtHlYut2bu1N+PBVd/XD06aqa6YqpqiqmeqYndo124WRvjLWqurtjfCd30AkSgAAAAAAAAAAAAAAAAAAAAAAAAAAAAAAAAAAAAAAAAAAAAAAAAAAAAAAAAAAAAAAAAAAAAAAAAAAAAAAAAAAAAAAAAAAAAAAAAAAAAAAAAAAAAAAAAAAAAAAAAAAAAAAAAAAAAAAAAAAAAAAAAAAAAAAAAAAAAAD8foDz8rSMbI3qpjwVffT1fc8fK0vJxt5mnl0fSp6WoFW3SV2c9pUrtDVbzttPwxTmx8q9jVb2bk098dk/Y0WVpmNk7zNHIr+lT0PHytIyLG9VEeFo76ev7mbZpbap6sefyZNuivonqx5+Yd3F1yiranJo5E/Sp6Y+56tu5Rdoiq3XFVM9sTuxs9E7S5LN+7Yr5VquqifMkq12ePGfKWnxLPHiyN4+7YjxMXXeqnKo/8AfR7Hr2b9q/RyrVdNceZpV34W+mWvTqa7vRLkATJwAAAAAAAAAAAAAAAAAAAAAAAAAAAAAAAAAAAAAAAAAAAAAAAAAAAAAAAAAAAAAAAAAAAAAAAAAAAAAAAAAAAAAAAAAAAAAAAAAAAAAAAAAAAAAAAAAAAAAAAAAAAAAAAAAAAAAAAAAAAAAAAAAAAAAAGW1TjzTNOzqsWm3eyKrc8m5VbiOTE9sRvPSDUjp6XqWLq2FRl4dzl2qujpjaaZ7YmO93AAAAAAAdXKwMfKj5yjar6VPRLx8rRb9reqzPhae6OiWiFe3TV2945VbtHVdzMc/ixdVM01TTVExMdcS/bdyu1XFVuuaao7YnZrMnEsZVO163FU9k9Ux9rx8rQ7lG9WNV4SPoz0SzbNHZXzjyyLvD7avqw5j7v3F1yunanJo5cfSp6J+57GPlWMmnezcirvjtj7GSrt126ppuUzTVHZMbPymqqiqKqappqjqmJ2kq1tmHGXJT4hbXxnzH3bQZ7F1u9a2pvx4Wnv6pexjZ2PlR81cjlfRnolpVamu3tPLXp1dV3GM8/g7ICwtAAAAAAAAAAAAAAAAAAAAAAAAAAAAAAAAAAAAAAAAAAAAAAAAAAAAAAAAAAAAAAAAAAAAAAAAAAAAAAAAAAAAAAAAAAAAAAAAAAAAAAAAAAAAAAAAAAAAAAAAAAAAAAAAAAAAAAAAAAAAAAAAAAPmuZiiqY64hApmZmZmd5nrX25+rq+qUBBSfgumf7Nzad+iL0Tt9jbsP8ABd/h2d/u0/k3AAAAAAAAAAAOK/j2sijk3rcVx5+x5GVoUxvVi17/ALlXte4IbaK7fVCvdpqrvXDG3rNyxXyLtFVFXdMPiJmJ3idpbK7at3qORdoprp7ph5OVodNW9WNXyZ+hV1fezbdDnjzhyyLvDc8Oa53j7upi6xkWNqbnztH73X972MXUsbK2imvk1/Rq6JZu/jXsark3rc0909k/a4kdeqtqnbLn80dWtuonpy5+JbUZjF1XJxto5XhKPo1e17GLq2NkbRNXgq+6r2tKrV12cdpa1Ouqt432n5d8fj9Wl0AAAAAAAAAAAAAAAAAAAAAAAAAAAAAAAAAAAAAAAAAAAAAAAAAAAAAAAAAAAAAAAAAAAAAAAAAAAAAAAAAAAAAAAAAAAAAAAAAAAAAAAAAAAAAAAAAAAAAAAAAAAAAAAAAAAAAAAAAAAAAB81xyqJiO2NkDuUVW7lVuuJpqpmYmJ7Jhfniajwno2pZc5ORi/O1TvXNFc08v69vzB4nwX266dKzLk0zFNV6Iie/aOn822cOJi2MLGox8W1Tas0RtTRTHRDmAAAAAAAAAAAAAAB810U10zTXTFVM9cTG8PMytEtXN6serwdX0Z6Y/4eqI7KsLI2yhFbRXbG2cbsjk4d/Fn523MR9KOmJ+1wNpMRVExMRMT1xLzsrRse9vVa+ar83V9zNt0ExzXO7Iu8Myjmqd/h42LqOTi7RRXyqPo1dMPZxdZx721N35qvz9X3vGytPyMXea6N6PpU9MOqgwvuonpn9pVq9Tfpp6Z/aW0iYmImJ3ie2H6yWNm5GLPzVyYj6M9MPYxdbtXNqcinwVXfHTH/DRq1tefGXEtWnxCqzjLiXqj5orprpiqiqKqZ6pid4fS40O4AAAAAAAAAAAAAAAAAAAAAAAAAAAAAAAAAAAAAAAAAAAAAAAAAAAAAAAAAAAAAAAAAAAAAAAAAAAAAAAAAAAAAAAAAAAAAAAAAAAAAAAAAAAAAAAAAAAAAAAAAAAAAAAAAAAAAAAAAAAAAAAAAAAAAAAAAAAAAAAD8dHK0nGyN6qY8FX309X3O+PGdeOcbZRujsrwsjbON2XytLycbeeT4Sj6VPT+DpNq6eVpuNlbzVRya/pU9Es+3Qe9csq7wz3qn9JZvHyb2NVyrNyae+Oyfsexi65RVtTk0cmfpU9Mfc6WVo+RY3qtx4Wjvp6/uefMbTtPWqY2XaeduyljbqNLO3b4ns2Vq7bvUcu3XTXT3xL7Y6zeuWK+Varqoq80vWxdcnopyqN/wB+n2L9Wuwy4z4adPiVefGfE/Z7Y4rGRayKOVZuRXHm7HKvRMTG8NKJjKN4AH19AAAAAAAAAAAAAAAAAAAAAAAAAAAAAAAAAAAAAAAAAAAAAAAAAAAAAAAAAAAAAAAAAAAAAAAAAAAAAAAAAAAAAAAAAAAAAAAAAAAAAAAAAAAAAAAAAAAAAAAAAAAAAAAAAAAAB+TMREzPVCL6rxJqepZ9eROXetUcre3bt1zTFEdnV2+cFpGY4D1nJ1bSK4zK5uXsevkeEnrqjbeN/O04AAAAAAAAAAAAAAAAAAAAAADrZWDj5UfO245X0o6JdkecsYyjbKHnLDHONso3hncrRb1reqxPhae7ql5tVNVFU01RNMx1xMNo4MjEsZNO163FXdPbH2qFugxnmudmXd4ZjlzXOzJ27ldquKrdU01R2xOz1MXXLlG1OTTy4+lT0S/crQ7lG9WNVy4+jV0S8q5brtVzRcpmmqOyY2Uv+bTT+H+Gd/2NJP4f4azHy7GVTvZuRVPbHbH2Odi6appqiqmZiY6ph6WLrV+1tTejwtPf1Su1a/GeLI2aNPieOXFsbNEOti5+PlR83X8r6NXRLsr+OUZRvjLUxzxzjfGd4AHp6AAAAAAAAAAAAAAAAAAAAAAAAAAAAAAAAAAAAAAAAAAAAAAAAAAAAAAAAAAAAAAAAAAAAAAAAAAAAAAAAAAAAAAAAAAAAAAAAAAAAAAAAAAAAAAAAAAAAAAAAAAAAAAAAfNz9XV9UoCv1z9XV9UoCCkfBd/h2d/u0/k3DD/Bd/h2d/u0/k3AAAAAAAAAAAAAAAAAAAAAAAAAAADivWLWRRyb1umuPP2OUfJiJjaXyYiY2l4mVoU9NWLX/wCyv2vJvWLtivk3aKqJ88Ni+Llqi7RNFyiK6Z7JhRt0OGXOHEs27w2vPnDifsxsTtO8PQxdXyLG1Nc+Fo7quv73dytDoq3qxq+RP0aumPveRkYt7Gq5N63NPdPZP2qGVd2nnfszMqtRpZ37fMdv9/No8XU8bK2imvkVz/lq6JdxindxdUycbaOV4Sj6NfT+K1Vr/ayF2nxP2tj9YagdDF1bGyNqap8FX3VdX3u80cLMc43xndq124WRvhO79Ae0gAAAAAAAAAAAAAAAAAAAAAAAAAAAAAAAAAAAAAAAAAAAAAAAAAAAAAAAAAAAAAAAAAAAAAAAAAAAAAAAAAAAAAAAAAAAAAAAAAAAAAAAAAAAAAAAAAAAAAAAAAAAD8npjaUn1XgfV8bOroxMacnHqqnwddFUdXZE7z0T+CsgM/wboV3QtKqt5NVM5F6vl1xTO8U9G0Rv2/8ALQAAAAAAAAAAAAAAAAAAAAAAAAAAAAAAAA+aqaa6ZprpiqmeuJjd9APKytEs3N6rFXgqu7rh4+ThZGLPztueT9KOmGtfkxExtMbxPYp26KvPmOJZ93h9VnOPEsW7WLqGRi7Rbr3o+jV0w9nK0bHvb1Wvmq/N1fc8fK07Jxd5ro5VH0qemGdnRdRPVH7wyrNNfpp6o/eHr4us2L21N35qrz9X3vSiYqiJiYmJ7YYtz42ZfxZ+auTEfRnpifsT1a+Y4sjdZp8Tyji2N/lrh5OLrdq5tTkU+Dq+lHTD1KK6blMVUVRVTPVMTu0q7cLI3xlr1X12xvhO76ASJQAAAAAAAAAAAAAAAAAAAAAAAAAAAAAAAAAAAAAAAAAAAAAAAAAAAAAAAAAAAAAAAAAAAAAAAAAAAAAAAAAAAAAAAAAAAAAAAAAAAAAAAAAAAAAAAAAAAAAAAAAAAAAAAAAAAAAAAAAAAAAAAAAAAAAAAAAAAAAB+P0B0MrSsbI3mKfB1/Sp9jx8rSsnG3mKfCUfSp9jTirbpK7OdtpUrtDVbzttPwxTlsZN7Gq5Vm5NM+bqn7GlytOxsreaqOTX9Knol42Vo+RY3qt/O0fu9f3M2zS21Tvjz+TJt0V1M9WPPzDt4uuUztTk0cmfp09X3PWtXbd6jl2q6a6e+JY2YmJ2mNpfdq9cs18u1XVRV3xKSrXZ48Z8pKfErMOLOY+7ZDw8XXJjanKo3/fp6/uevYyLORTyrNyK483XDSqvrt9MtenU1XeiXKAmWAAAAAAAAAAAAAAAAAAAAAAAAAAAAAAAAAAAAAAAAAAAAAAAAAAAAAAAAAAAAAAAAAAAAAAAAAAAAAAAAAAAAAAAAAAAAAAAAAAAAAAAAAAAAAAAAAAAABltU480zTs6rFpt3siq3PJuVW4jkxPbEbz0tPXMxRVMdcQgUzMzMzO8z1guel6li6thUZeHc5dqro6Y2mme2JjvdxiPgumf7Nzad+iL0Tt9jbgAAAAAAAAAAAAAAAAAAAAAAAAAAAAAAAAAAAAAAAA62Tg4+VHztuOV9KOiXj5WiXrW9VifC093VLQivbpq7e8cqt2kqu9Uc/ixdVNVFU01UzTVHXExs/aK67dUVUVTTVHVMTs1uRi2cmna9biruntj7Xj5Wh1071Y1fLj6NXRP3s23RWYc48si7w+2vnDmPu/MXXLtG1ORT4Sn6UdEvYxsyxlRvZuRM9tPVMfYydy3Xarmi5RNNUdkxs/KZmmYmmZiY6pgr1llfGXJT4hbV9OfMfdtBncXWr9nam9Hhae+eifvexi5+PlbRbr2q+jV0S0qtTXZ2nlr06yq7iJ2n8HaAWFoAAAAAAAAAAAAAAAAAAAAAAAAAAAAAAAAAAAAAABmONuI6tEwqbOLVtmX/wBCdt+RT21ez/gHqarr+maRE/HcqiivbeLdPyq5+yGfufCRplNW1vEy6436ZmKY/qw+k6RqHEefXTZma6p+Vdv3ZnaPPM97ZWvg1xYtbXtQvVXNuuiiIjf6p3B6OBx7ouZXFF2q7i1TO0Tep+T98TO32tNRXTcoproqiqmqN4qid4mEo4i4KzNGs1ZVm5GVi0xvVVFPJqo+uO7zw7fAHEVzEzqNLya5qxr87Wt5/V19kR5p6tu/7QU4AAAAAAAAAAAAAAAAAAAAAAAAAAAAAAAAAAAAAAAAAAAAAAAAAAAAAAAAAAAAAAAAAAAHzc/V1fVKAr9XHKomI7Y2QO5RVbuVW64mmqmZiYnsmAUb4Lv8Ozv92n8m4Yn4L7ddOlZlyaZimq9ERPftHT+bbAAAAAAAAAAAAAAAAAAAAAAAAAAAAAAAAAAAAAAAAAAAAA471i1fo5N2imuPO8jK0Lrqxa//AGVe17Yhsowt9UILtNXd64Y69Yu2K+TdoqonzuPqbK5bou0TRcoiqmeyY3eXlaHRVvVjV8ifo1dMfezbdDnjzhyyLvDc8ea53j7uhi6vk4+1Nc+Fo7quv73s4up42TtEVciv6NXQzuRi38ara9bmnunsn7XCjr1VtU9OX3Q1ay+ienLn4ltRlsXU8nG2iKuXR9Grpezi6vjZG1Nc+Cr7qur72jVq67OO0tenXVW8b7T8vQdW9qGLYueDuXYirtiImdvrfudkxi4ld2J6dtqfPMspMzMzMzvM9cy86rVTTMY490es1k0TGOMby2VNVNdMVUzE0z0xMdr6Z3R9Q+L3PA3Z+aqnomf8s+xoU1F0XY7ws6bUY34dUd/d+gJ1gAAAAAAAAAAAAAAAAAAdbK1DCw9vjeXYsb9XhbkU7/fLE8Z8ZXrOTc03Srk26rc8m9fp69/o0923ex+naPqet3a5xMe5fnf5dyqdoifPVPaCu29f0e7VyaNUw5num9TG/wCL0aaoqpiqmYmJ6pjtSS/wLr1m1NcY1F3b/LbuRM/c6Ol63qnD+VNNm5Xbimra5j3Inkz5pieqfxBah5mga3j67p8ZOP8AJqieTctzPTRV3f8AL0wAAAAAAEk+EHIqvcVX6Jnos0UW6f8A48r86pVtG+Nf2sz/AOOn+WAb/wCD/GoscLWLlNMRXfrrrrnv+VNMfhENK8Pgr9k8D+Cr+aXuA+blFNy3VbuUxVRVExVTPVMShVyJxNSrixM72b08ifqnoVTiXizC0jFuW8e9RezaomKLdE78ie+ru27utg+D9Cv6xq9u9XRV8VsVxXduT1VTHTyfPM/kCvgAAAAAAAAAAAAAAAAAAAAAAAAAAAAAAAAAAAAAAAAAAAAAAAAAAAAAAAAAAAAAAAAAAAPE1HhPRtSy5ycjF+dqneuaK5p5f17fm9sBw4mLYwsajHxbVNqzRG1NFMdEOYAAAAAAAAAAAAAAAAAAAAAAAAAAAAAAAAAAAAAAAAAAAAAAAAAfNVNNdM01UxVTPXExu83K0Wzd3qsT4Kru64eoI7KsLI2yhFbTXbG2cbslk4ORiz87bnk/Sjph120mImNpjeHlapp2LRj134jwVVMf5eqZ+pm3aHpicsJ4ZGo8N6InKuePl4U3K5txbmuqaIneKZnoh8gzt92TMzPce9o2oeEpjGuz8uI+RM9sdzwX7TVNNUVUzMTE7xMdiWm6asuqE+nvyoz6obQdLTM6Myz8raLtP6Ud/nd10GGcZ4xlj2dRXZjZjGWPaQB6ewAAAAAAAAAAAAAB5+u539maLl5kfpWrczT/ABT0R+Mw9BlvhFuTRwvVTE7RcvUUz5+uf6Amem4dzVNUx8SmqeXfuRTNU9O2/XP3bytuDh2NPw7eLi24otW42piPznzpb8HlqLnFNqqY/V266o+7b+qtAMjx/oNrN0yvUbNERlY0cqqYj9Ojt3+rr+9rnDmWov4V+zVG9Ny3VTMeaY2BJuB9Uq03iGzRNU+BypizXG/RvP6M/ZP5yr6BWrlVq7RconaqiqKonzwvkTvETHVIP0AAAAABG+Nf2sz/AOOn+WFkRvjX9rM/+On+WAUjgr9k8D+Cr+aWB1zRuILup5lUYmbcsV37lVEU71RNPKnbo+pvuCv2TwP4Kv5pe4CGY8W9Py//APT0+5diOuzXVVa+/o3U7hjifR8+3bwcW3GFcpjajHqiIif4Z7fzexqmlYer4lWPm2aa6ZieTVt8qie+J7JRvWNOvaJq93ErqnlWqomi5HRvHXEwC4jw+D9Yq1nQ7d67O+RambV2e+Y7ftiY/F7gAAAAAAAAAAAAAAAAAAAAAAAAAAAAAAAAAAAAAAAAAAAAAAAAAAAAAAAAAAAAAAAAAAAAAAAAAAAAAAAAAAAAAAAAAAAAAAAAAAAAAAAAAAAAAAAAAAAAAAAADw+IL88u3YjqiOXPn7Ie46Oo6dTmxTVFXIuU9ETt1wr6nDLOucce6rrK87KZxw7swPWjQb3bet/dL9jQLm/Tfo/+Msj+ku/tYX9FqP7XkD2f7Aq8Yj/4/wDL95v/AP8A1er/AOX3+ju/t/w+/wBBqP7fvDysa/XjX6btudpjs747mweVjaJbs3YruXZucmd4p5O0fa9Vo6OnOrGetraCiynGYs9/YAXWgAAAAAAAAAAAAAAMj8Jf7OWv+pp/lqa5kfhL/Zy1/wBTT/LUDJ/B7dpt8U2aZ/1LddMfXtv/AEVpB9PzLmn59jLs/p2a4riO/bsWzStTxtWwaMrEuRVRVHTHbTPbE+cHcdfOvRj4GRfqnam3aqrn7I3dhiPhA4itWsOvScW5FV+70Xppn9Cnu+ufyBOsezVkZFqzRG9VyuKI+uZ2XuI2jaEn4B0mrUNet5NdM+AxJ8JVV2cr/LH39P2KTrupRpGj5OdNMVTap+TTM9dUztEffIOxl52Jg0RXmZNmxTPVNyuKd/q3dOzxHo1+5FFvUsaap6omuI3+9heHdAyOLci9qerZNybPLmn5M9NU90d0R0Pezvg80u5jVxh3L1m/t8iqqrlU7+eAa+J3jeOp+p5wNq+Zg6vXw/nVb0xNVNETO/g66euInunaVDAHj5/FGjabl14uZmeDv0bcqnwVc7bxvHTEbdUu3perYOr2a72Bf8Nboq5NU8iqnadt+2IB3Ub41/azP/jp/lhZEb41/azP/jp/lgFD4EuRc4Sw+neaOXTP/wA5/ps0KafB7xBawbtemZdzkWr1XKtVT1U19UxP19H/AHKlgJr8KFumNVw7kfpVWJifsqn2qTVVFFM1VTFNMRvMzPREI7xlrFGs67XdsTvYtUxatz9KI33n7Zmfs2BpvgsmrwOpUz+jFVuY+v5W/wDRvWW+D7TasHh+L12nk3MqvwnTHTyeqn+s/a874QddyLV61o+DVVTXdpibs0T0zvO0U/8AffANRk6/pGJc8Hf1HHorjrp5cTMfXs58LU8HUIn4nl2b8x0zFFcTMfXDLaX8HmBbxaJ1G5du5ExvVFFXJpp80d/1vI4n4Uq4et0appGReii3VHLiZ+Vb7piY7NwUsePwrq9WtaJayrkRF6mZt3do2jlR2/bExP2vYAAAAAAAAAAAAAAAAAAAAAAAAAAAAAAAAAAAAAAAAAAAAAAAAAAAAAAAAAAAAAAB+TMREzPVCL6rxJqepZ9eROXetUcre3bt1zTFEdnV2+dZ7n6ur6pQEFZ4D1nJ1bSK4zK5uXsevkeEnrqjbeN/O07D/Bd/h2d/u0/k3AAAAAAAAAAAAAAAAAAAAAAAAAAAAAAAAAAAAAAAAAAAAAAAAAAAAAAAAAAAAAAAAAAAAAAAAAAADI/CX+zlr/qaf5amuZH4S/2ctf8AU0/y1AwnDWi/29m38SLvgrlNiq5RV2cqJiNp83S/b+FrnDWTVVycnFmP9W3M8iqPrjon6nrfBp+0d3/pqv5qVSBFb/E+t5FvwdzUr/JmNvk1cnf7Yc+jcJ6rq92mYsVWLE9NV69ExG3mjrlYKbVumrlU26YnviH2Do6PpWNo2BRiYlO1MdNVU9ddXbMuTUNPxdTxpx8214WzMxVyeVMdMfU7QDqabp2LpeHTi4dvwdmmZmI3memfPLsXrtuxZru3a4ot0RNVVU9URD8yL9rGsV3r9ym3aojequqdoiE317iDN4rzKdJ0a3X8Wmenbom556u6mAcfDc1azx/Xn2qaos03Ll6Z222p2mKd/vhUHj8NaBZ0DT/A0TFd+58q9c2/SnujzQ9gEo48w8qribMyKca9NmKaJ8JFueT+hHb1NH8GH+DZf/Uf/WHd4+1OzhcP3saa48PlbUUUdu2/TP1bfm+fg7w68XhuLlyNpybtV2n+HaIj8t/tBqUb41/azP8A46f5YWRG+Nf2sz/46f5YB6dPB1zUeGsLUdN2nIm3PhbUzty9qp2mPP8A9/X59jiHiLQopxar161TT1Wsi3vtHm5Ub7fUovBX7J4H8FX80vbqpiqNqoiYnsmARnO4h1vWo+LXci7dpq/0rVG3K+uKY6Xt8McD5OTfoytXtTYxqZ3izV0V3PNMdkfipVFFFEbUU00790bPoH5ERTERERER0REPMyeHtLy9So1C9jcrKpqpri5y6uunq6N9ux6gAyvwh6jaxeH68Saom9lTFNNPbtExMz+G32vR4i4jxNAxuVenwmRXHzdmmemrzz3R52L0bR8/i/VJ1TVZqpw4n6uXEf5Ke6O+f6g0nwd4lzG4apruRMeHu1XKYmf8vREfk1L5oopt26bdumKaKYiKaYjaIiOx9AAAAAAAAAAAAAAAAAAAAAAAAAAAAAAAAAAAAAAAAAAAAAAAAAAAAAAAAAAAAAAA+bn6ur6pQFf56Y2lJ9V4H1fGzq6MTGnJx6qp8HXRVHV2RO89E/gDQ/Bd/h2d/u0/k3DP8G6Fd0LSqreTVTORer5dcUzvFPRtEb9v/LQAAAAAAAAAAAAAAAAAAAAAAAAAAAAAAAAAAAAAAAAAAAAAAAAAAAAAAAAAAAAAAAAAAAAAAAAAAAMj8Jf7OWv+pp/lqa51s7AxdRsRZzbFF63FXKimrq37/wAQTb4NP2ju/wDTVfzUqk8/B0TTdOvzewsO1ZuTTyZqpjp27vwegAAA4si/axbFy/fri3at0zVVVPVEOVneNcHU9S0mjD0y3y+Xcibvy4p+THVHTPft9wMhnZ2p8c6t8Swom3hW55URPRTTH0qu+e6P+W90LQsPQsSLOLTvXP6y7V+lXPs8zAYfDXF+BRVTh03LFNU71RbyKad5+92f7J468Yyf/wBun3gUoYPRdO4vtavi3NQvX6sWmve5FWTFUbfVv0t4DOanwdg6prkajk3Lk0zTEV2Y6q5jt37I27IaGimmiimiimKaaY2iIjaIh9ACN8a/tZn/AMdP8sLI8zK4e0nMyK8jJwLNy7XO9VdUdMg63BX7J4H8FX80vccOLjWcPHox8a3TbtURtTRT1Q5gAAHgcW8R0aDgx4Pk15l3eLVE9n70+b83vptxPwzxBq+u5OVRi012pnk2p8LRHyI6uiZ+37QfXDnC+Rr1/wDtjXK66rVyeVTRM7Td9lKi26KLVFNFummiimNoppjaIhNqdI45ppimm9kRERtERlU9H4v3+yeOvGMn/wDbp94FKHg8I42r42Bep1uu5Xfm7vRNdyK55O0dsTPbu94AAAAAAAAAAAAAAAAAAAAAAAAAAAAAAAAAAAAAAAAAAAAAAAAAAAAAAAAAAAAAAAAAAAAAAAAAAAAAAAAAAAAAAAAAAAAAAAAAAAAAAAAAAAAAAAAAAAAAAAAAAAAAAAAAAAAAAAAAAAAAAAAAAAAAAAAAAAAAAAAAAAAAAAAAAAAAAAAAAAAAAAAAAAAAAAAAAAAAAAAAAAAAAAAAAAAAAAAAAAAAAAAAAAAAGW1TjzTNOzqsWm3eyKrc8m5VbiOTE9sRvPSDUjp6XqWLq2FRl4dzl2qujpjaaZ7YmO93AAAAAAAAAAAAAAAAAAAAAAAAAAAAAAAAAAAAAAAAAAAAAAAAAAAAAAAAAAAAAAAAAAAAAAAAAAAAAAAAAAAAAAAAAAAAAAAAAAAAAAAAAAAAAAAAAAAAAAAAAAAAAAAAAAAAAAAAAAAAAAAAAAAAAAAAAAAAAAAAAAAfNczFFUx1xCBTMzMzM7zPWvtz9XV9UoCCk/BdM/2bm079EXonb7G3Yf4Lv8Ozv92n8m4AAAAAAAAAAAAAAAAAAAAAAAAAAAAAAAAAAAAAAAAAAAAAAAAAAAAAAAAAAAAAAAAAAAAAAAAAAAAAAAAAAAAAAAAAAAAAAAAAAAAAAAAAAAAAAAAAAAAAAAAAAAAAAAAAAAAAAAAAAAAAAAAAAAAAAAAAAAAAAAAAAB81xyqJiO2NkDuUVW7lVuuJpqpmYmJ7Jhfniajwno2pZc5ORi/O1TvXNFc08v69vzB4nwX266dKzLk0zFNV6Iie/aOn822cOJi2MLGox8W1Tas0RtTRTHRD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5MxETM9UIvqvEmp6ln15E5d61Ryt7du3XNMUR2dXb5wWkZjgPWcnVtIrjMrm5ex6+R4SeuqNt4387TgAAAAAAAAAAAAAAAAAAAAAAAAAAAAAAAAAAAAAAAAAAAAAAAAAAAAAAAAAAAAAAAAAAAAAAAAAAAAAAAAAAAAAAAAAAAAAAAAAAAAAAAAAAAAAAAAAAAAAAAAAAAAAAAAAAAAAAAAAAAAAAAAAAAAAAAAAAAAAAAAAA+bn6ur6pQFfrn6ur6pQEFI+C7/Ds7/dp/JuGH+C7/Ds7/dp/JuAAAAAAAAAAAAAAAAAAAAAAAAAAAAAAAAAAAAAAAAAAAAAAAAAAAAAAAAAAAAAAAAAAAAAAAAAAAAAAAAAAAAAAAAAAAAAAAAAAAAAAAAAAAAAAAAAAAAAAAAAAAAAAAAAAAAAAAAAAAAAAAAAAAAAAAAAAAAAAAAAAAfk9MbSk+q8D6vjZ1dGJjTk49VU+Droqjq7IneeifwVkBn+DdCu6FpVVvJqpnIvV8uuKZ3ino2iN+3/l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ZbVOPNM07Oqxabd7IqtzyblVuI5MT2xG89LT1zMUVTHXEIFMzMzMzvM9YLnpepYurYVGXh3OXaq6OmNppntiY73cYj4Lpn+zc2nfoi9E7fY24AAAAAAAAAAAAAAAAAAAAAAAAAAAAAAAAAAAAAAAAAAAAAAAAAAAAAAAAAAAAAAAAAAAAAAAAAAAAAAAAAAAAAAAAAAAAAAAAAAAAAAAAAAAAAAAAAAAAAAAAAAAAAAAAAAAAAAAAAAAAAAAAAAAAAAAAAAAAAAAAAAPm5+rq+qUBX6uOVRMR2xsgdyiq3cqt1xNNVMzExPZMAo3wXf4dnf7tP5NwxPwX266dKzLk0zFNV6Iie/aOn822AAAAAAAAAAAAAAAAAAAAAAAAAAAAAAAAAAAAAAAAAAAAAAAAAAAAAAAAAAAAAAAAAAAAAAAAAAAAAAAAAAAAAAAAAAAAAAAAAAAAAAAAAAAAAAAAAAAAAAAAAAAAAAAAAAAAAAAAAAAAAAAAAAAAAAAAAAAAAAAAAAAeJqPCejallzk5GL87VO9c0VzTy/r2/N7YDhxMWxhY1GPi2qbVmiNqaKY6Ic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JmIiZnqhF9V4k1PUs+vInLvWqOVvbt265piiOzq7fOs9z9XV9UoCCs8B6zk6tpFcZlc3L2PXyPCT11RtvG/nadh/gu/w7O/3afybgAAAAAAAAAAAAAAAAAAAAAAAAAAAAAAAAAAAAAAAAAAAAAAAAAAAAAAAAAAAAAAAAAAAAAAAAAAAAAAAAAAAAAAAAAAAAAAAAAAAAAAAAAAAAAAAAAAAAAAAAAAAAAAAAAAAAAAAAAAAAAAAAAAAAAAAAAAAAAAAAAAHzc/V1fVKAr/AD0xtKT6rwPq+NnV0YmNOTj1VT4OuiqOrsid56J/AGh+C7/Ds7/dp/JuGf4N0K7oWlVW8mqmci9Xy64pneKejaI37f8Al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Z">
            <a:extLst>
              <a:ext uri="{FF2B5EF4-FFF2-40B4-BE49-F238E27FC236}">
                <a16:creationId xmlns:a16="http://schemas.microsoft.com/office/drawing/2014/main" id="{2F76D711-9FEA-40B5-A942-3D27AD6E5E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5513" y="-72232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8" name="AutoShape 7" descr="data:image/jpeg;base64,/9j/4AAQSkZJRgABAQAAAQABAAD/2wBDABALDA4MChAODQ4SERATGCgaGBYWGDEjJR0oOjM9PDkzODdASFxOQERXRTc4UG1RV19iZ2hnPk1xeXBkeFxlZ2P/2wBDARESEhgVGC8aGi9jQjhCY2NjY2NjY2NjY2NjY2NjY2NjY2NjY2NjY2NjY2NjY2NjY2NjY2NjY2NjY2NjY2NjY2P/wAARCAQHBS0DASIAAhEBAxEB/8QAGwABAQEAAwEBAAAAAAAAAAAAAAcGAwQFAgH/xABOEAEAAQMCAQYICgcHAgYDAQEAAQIDBAURBhIWITFBURNUVWGTo9HSBxQiI1JxgZGhsTIzNmJyssEVJDVCQ3PhdPAXU2OCksI3lKIlZP/EABoBAQADAQEBAAAAAAAAAAAAAAADBAUGAgH/xAAwEQEAAgEDAgUCBQQDAQAAAAAAAQMCBBEhEjEFEzJBYSKhUXGBkdEUUrHwIyRC8f/aAAwDAQACEQMRAD8AoAAAAAAAAAAAAAAAAAAAAAAAAAAAAAAAAAAAAAAAAAAAAAAPyZiImZ6oRfVeJNT1LPryJy71qjlb27duuaYojs6u3zrPc/V1fVKAgrPAes5OraRXGZXNy9j18jwk9dUbbxv52nYf4Lv8Ozv92n8m4AAAAAAAAAAAAAAAAAAAAAAAAAAAAAAAAAAAAAAAAAAAAAAAAAAAAAAAAAAAAAAAAAAAAAAAAAAAAAAAAAAAAAAAAAAAAAAAAAAAAAAAAAAAAAAAAAAAAAAAAAAAAAAAAAAAAAAAAAAAAAAAAAAAAAAAAAAAAAAAAAAB83P1dX1SgK/z0xtKT6rwPq+NnV0YmNOTj1VT4OuiqOrsid56J/AGh+C7/Ds7/dp/JuGf4N0K7oWlVW8mqmci9Xy64pneKejaI37f+WgAAAAAAAAAAAAAAAAAAAAAAAAAAAAAAAAAAAAAAAAAAAAAAAAAAAAAAAAAAAAAAAAAAAAAAAAAAAAAAAAAAAAAAAAAAAAAAAAAAAAAAAAAAAAAAAAAAAAAAAE51f4Q8ujULlvTbNj4vbqmmKrlM1TXt29ExtDVcL8SWOIMSZimLWVb/WWt/wAY8wPcAAAAAAAAAAAAAAAAAAAAAAAAAAAAAAAAAAAAAAAAAAAAAAAAAAAAAAAAAAAAAAAAAAAAAAAAAAAAAAAAAAAAAAHHfv2sa3Ny/cot0R/mqnaGd1DjDHtb0YNub1X06+in2z+Dzlnjj3T06e26dsI3aYTueJNVnI8L8an+Dkxydu7ZudLzf7Q06zlcnkzcjpjumJ2n8YecLYznaE2p0NmmxjLLbaXbASKQAAAAAAAAAAAAAAAAAAAAAAAAAAAAAAAAAAAAAAAAAAAAAAAAAAAAAAAAAAAAAAAAAAAAAAACMcUaFd0PU67cxM41yZqs199Pd9cOjpmo5GlZ1vMxa+Tctz1dlUdsT5lm1rScfWtOuYmTHRPTRXHXRV2TCNarpuRpOfcw8qnauieiY6qo7JjzAseh6xj63p1GXjztv0V0TPTRV2xL0UV4b12/oOoxft712a/k3rW/6VPtjsWPCy7GfiW8rGuRcs3Y5VNUA5wAAAAAAAAAAAAAAAAAAAAAAAAAAAAAAAAAAAAAAAAZbVOPNM07Oqxabd7IqtzyblVuI5MT2xG89INSOnpepYurYVGXh3OXaq6OmNppntiY73cAAAAAAAAAAAAAAAAAAAAAAAAAAAAAAAAAAAAAB81zMUVTTG8xHRHeDrZ2pYmn0crKv00TtvFPXVP1QzOocY3Kt6MCzyI/8y50z9kdX5s3k37uRfru36qqrlU71TLiUs78p7cOn0/hdVfOf1T9nNk5eRmXPCZN6u7V31T1fV3OEEDUiIiNoFN0fG+KaTi2dtpptxM/XPTP4ynenY/xrUcextvFdyIn6t+n8FQWtPHeWF4zZxjh+r9AWmCAAAAAAAAAAAAAAAAAAAAAAAAAAAAAAAAAAAAAAAAAAAAAAAAAAAAAAAAAAAAAAAAAAAAAAAAPC4q4eta9gcmNqMu1EzZuT/LPml7oCB5Fi7jX67F+iq3dt1TTVTV1xLRcGcTVaLl/F8mqZwb0/K/9Or6Uf1azjjhf+1LE5+FR/fbVPyqYj9bTHZ9cdn3dyWz0TtIL9RVTXRFdFUVU1RvExO8TD6TngLijwFVGk59z5qqdse5VP6M/RnzdyjAAAAAAAAAAAAAAAAAAAAAAAAAAAAAAAAAAAAAAA+a5mKKpjriECmZmZmZ3metfbn6ur6pQEFJ+C6Z/s3Np36IvRO32Nuw/wXf4dnf7tP5NwAAAAAAAAAAAAAAAAAAAAAAAAAAAAAAAAAAAAAADNcQcNRlTXl4MRTfnprt9lfnjuli6ommqaaomJidpiextuKdc+J25wsWr+8Vx8uqP8ke2WIUbunq4dV4ZN0072dvb8f8AfwB9V267e3Loqp5URVG8bbx3vlC0e73uDsfw2s+EmOizRNX2z0f1lvGX4Hx+TiZORMfp1xRH2R/y1C9TG2DlfE7OvUTH4cACZnAAAAAAAAAAAAAAAAAAAAAAAAAAAAAAAAAAAAAAAAAAAAAAAAAAAAAAAAAAAAAAAAAAAAAAAAAACece8L+DmvV8C38menIt0x1T9OP6/f3qG/KqYqpmmqImJjaYntBAFP4G4o/tKzGnZ1f97t0/N11T+tpj+sfj97M8acMTo2V8bxKJnBvVdG3+lV9H6u5mbN65j3qL1muaLlExVTVTPTEwC+jwOE+I7evYHy5inMtREXaI7f3o80/g98AAAAAAAAAAAAAAAAAAAAAAAAAAAAAAAAAAAAHzXHKomI7Y2QO5RVbuVW64mmqmZiYnsmF+eJqPCejallzk5GL87VO9c0VzTy/r2/MHifBfbrp0rMuTTMU1XoiJ79o6fzbZw4mLYwsajHxbVNqzRG1NFMdEOYAAAAAAAAAAAAAAAAAAAAAAAAAAAAAAAAAAAAB5Ov6xRpWL8jarIuRtbp7vPPmdrU9Qs6Zh1ZF6d9uimntqnuTjOzL2flV5F+reuufsiO6ENtnTG0d2n4fovPy68/TH3cVy5XduVXLlU1V1TvVVPXMvb4a0SdRv/GMin+6256vpz3fV3unoulXNVzIt0702qem5X3R7VEx7FvGsUWbNEUW6I2piEFNfVPVPZp+I63ycfKr9U/Z1tT0rG1PG8FeoiJpj5FdMdNH1ebzMhc4S1Km/yKIt10b9Fzl7Rt9XW3os51Y58yxdPrrqI6cZ4+XT0rBp03AtY1NXKmnpqq75nrdwHuI2jaFXLKc8pyy7yAPryAAAAAAAAAAAAAAAAAAAAAAAAAAAAAAAAAAAAAAAAAAAAAAAAAAAAAAAAAAAAAAAAAAAAAAAAAAAA4cvGs5mLcxsm3Fy1cp5NVM9sI7xNoF7QdQm1VvXj3N5s3PpR3T54Wh0NZ0nH1nT7mJkx0VdNNcR00VdkwCM6ZqORpWdbzMWvk3Lc9XZVHbE+ZZND1jH1vTqMvHnbforomemirtiUc1bTMjSM+5h5VO1dE9Ex1VR2THmdrhvXb+g6jF+3vXZr+Tetb/pU+2OwFqHBhZdjPxLeVjXIuWbscqmqHOAAAAAAAAAAAAAAAAAAAAAAAAAAAAAAAAAAAAAAAAAAAAAAAAAAAAAAAAAAAAAAAAAAAAAAAAA4si/axbFd+9XFFuiN5mXJMxTEzMxER0zM9jBcS63OpX/AAFiqYxbc9H789/sR2ZxhG63pNLlqc+mO3u6etard1XMm7VvTap6LdH0Y9rr4OHez8ujHsU711T19kR3y4bVuu9dpt26ZqrrnammOuZUPQdHo0rE+VtVkXI3uVf0jzKmGE2Zby6HVajDR1Rjh39odrTdPs6bh049mOrpqq7ap75dsF6I24hyuWU5zOWXeQB9eQAAAAAAAAAAAAAAAAAAAAAAAAAAAAAAAAAAAAAAAAAAAAAAAAAAAAAAAAAAAAAAAAAAAAAAAAAAAAAAAAAHh8VcPWtewOTHJoy7UTNm5Pf9GfNKP5Fi7i5Fyxfom3dt1TTVTV1xK+Mjxvwv/atic/Co/vtqn5VMf6tMdn1x2fd3AyfBnE1Wi5fxfJqmcG9Pyv8A06vpR/VWKKqa6IroqiqmqN4mJ3iYQGY2naetuuA+KfAV0aTn3Pmqp2sXKp/Rn6M+buBRgAAAAAAAAAAAAAAAAAAAAAAAAAAAAAAAAAB+TMREzPVCL6rxJqepZ9eROXetUcre3bt1zTFEdnV2+cFpGY4D1nJ1bSK4zK5uXsevkeEnrqjbeN/O04AAAAAAAAAAAAAAAAAAAAAAAAAAAAAAAAAM/wAT658QtTi41X95uR0zH+nHtecsoxjeUtNOV2cYYd3Q4r1zlzVp+LV8mOi9XHb+77WUOtqOFND8LVTqGVR8imd7VE/5p+l9Sj9VuTqf+LQUf7zL0OF9D+JWozMmj+8Vx8mmf8ke2WiBexxjGNocvfdldnOeYA9IQAAAAAAAAAAAAAAAAAAAAAAAAAAAAAAAAAAAAAAAAAAAAAAAAAAAAAAAAAAAAAAAAAAAAAAAAAAAAAAAAAAAAAE8494X5E16vgW/kz05FumOr9+P6/f3sEv9VMVUzTVETExtMT2pTxrwxOj5XxvEomcG9V0RH+lV9H6u4Gm4G4o/tGzTp2dX/e7cfN11T+tpj+sfj97YoFZu3LF6i9Zrmi5RMVU1UztMTCvcJcR29ewdrk005lqNrtEdv70eafwB74AAAAAAAAAAAAAAAAAAAAAAAAAAAAAAAPm5+rq+qUBX65+rq+qUBBSPgu/w7O/3afybhh/gu/w7O/3afybgAAAAAAAAAAAAAAAAAAAAAAAAAAAAAAAHV1HOs6diV5F+fk09UdtU9kQ+TO3MvWOM5TGOPeXW13V7elYnK6Kr9fRbo/rPmhO7125fvV3btU111zvVVPbLm1DOvahl15F+d6quqOymOyIc2j6Xd1XMizRvTRHTcr+jHtUc85sy2h1Wl0+GjqnLPv7y7fDmizqeR4W9Exi25+VP057o/q39NMU0xTTERTEbREdjixca1iY9FixTFNuiNohzLdeEYQ5/WarLU57+0dgBIpgAAAAAAAAAAAAAAAAAAAAAAAAAAAAAAAAAAAAAAAAAAAAAAAAAAAAAAAAAAAAAAAAAAAAAAAAAAAAAAAAAAAAAAADhy8azmYtzGybcXLVynk1Uz2w5gEX4m0C9oOoTaq3rx7m82bn0o7p88OjpmoZGl51vLxa+Tctz9lUdsT5pWfWdJx9Z0+5iZMdFXTTXEdNFXZMI1q2mZGkZ9zDyqdq6J6JjqqjsmPMCx6HrGPrenUZePO09VyiZ6aKu2JeiivDmu39B1Gm/b3qs1fJvW9/06fbHYseFmWM/EtZWNci5ZuxvTVAOcAAAAAAAAAAAAAAAAAAAAAAAAAAAAAH5PTG0pPqvA+r42dXRiY05OPVVPg66Ko6uyJ3non8FZAZ/g3QruhaVVbyaqZyL1fLrimd4p6Nojft/5aAAAAAAAAAAAAAAAAAAAAAAAAAAAAAAAfkztG89QPi9et49mu7dqii3RG9VU9kJ3rmrXNVy5r6abFHRbo7o7588u7xNrnx+98Wx6v7tbnpmP9Se/wCp4VFFVyumiimaqqp2iI65lSus6p6Y7Ol8O0XlY+bZ3n7OXDxLublUY9inlV1ztHm88qNpWm2dLw6bFrpnrrr7ap73U4e0anS8XlXIicm5Hy6vo/uw9hNTX0xvPdneIa3z8ujD0x9wBOywAAAAAAAAAAAAAAAAAAAAAAAAAAAAAAAAAAAAAAAAAAAAAAAAAAAAAAAAAAAAAAAAAAAAAAAAAAAAAAAAAAAAAAAAAAAB4fFXD1rXsDkxyaMu1EzZuT3/AEZ80vcAQPIsXcXIuWL9E27tuqaaqauuJaLg3iarRMv4vk1TODen5Uf+XP0o/q1nG/C/9q2Jz8Kj++2qflUx/q0x2fXHZ93clsxtO09YL9RXTXRTXRVFVNUbxMTvEw+k44D4o8BXRpOfc+aqnaxcqn9Gfoz5p7FHAAAAAAAAAAAAAAAAAAAAAAAAAAAAAAAAAAAAAAAAAAAAAAAAAAAAAAAAAAAAAZPivXNoq0/Fq6eq9XH8vtd/iXW406x8Xx6v71cjon6Ed/19zBzMzMzMzMz1zKtdbt9MNvw3RdU+dZHHt/L8bXhXQ/i1EZ2VR89VHzdM/wCSO/65efwrofxmunOyqfmaZ+bpn/PPf9UNq+U1f+pe/E9b3prn8/4/kAWmCAAAAAAAAAAAAAAAAAAAAAAAAAAAAAAAAAAAAAAAAAAAAAAAAAAAAAAAAAAAAAAAAAAAAAAAAAAAAAAAAAAAAAAAAAAAAAAAAJ5x7wvyJr1fAt/JnpyLdMdX78f1+/vUN+VUxVTNNURMTG0xPaCAKfwNxR/aNmnTs6v+924+brqn9bTH9Y/H72Z414YnR8r43iUTODeq6Ij/AEqvo/V3MzZu3LF6i9Zrmi5RMVU1UztMTAL6PA4S4jt69g7XJppzLUbXaI7f3o80/g98AAAAAAAAAAAAAAAAAAAAAAAAAABltU480zTs6rFpt3siq3PJuVW4jkxPbEbz0tPXMxRVMdcQgUzMzMzO8z1guel6li6thUZeHc5dqro6Y2mme2JjvdxiPgumf7Nzad+iL0Tt9jbgAAAAAAAAAAAAAAAAAAAAAAAAAAPO1rVbelYc3KtqrtXRbo759js52ZZwMWvIv1bUU9nbM90JxqWoXtSzKsi9PX0U09lMd0IbbOiNo7tHQaOdRl1ZemPv8ODIv3Mm/XevVzXcrneqZenw9o1WqZPKuRMY1ufl1fSn6MOrpWm3dUzKbFrojrrr7KY71Gw8WzhY1GPYp5NFEbR5/PKCqvrneezW8Q1kafHy6/VP2hy0UU26KaKKYpppjaIjqiH0C65gAAAAAAAAAAAAAAAAAAAAAAAAAAAAAAAAAAAAAAAAAAAAAAAAAAAAAAAAAAAAAAAAAAAAAAAAAAAAAAAAAAAAAAAAAAAAAAAAAAABw5eNZzMW5jZNuLlq5TyaqZ7YR3ibQL2g6hNqrevHubzZufSjunzwtDoazpOPrOn3MTJjoq6aa4jpoq7JgEY0zUMjS863l4tfJuW5+yqO2J80rLoesY+t6dRl487T1XKJnpoq7YlHNW0zI0jPuYeVTtXRPRMdVUdkx5na4c12/oOo037e9Vmr5N63v+nT7Y7AWocGFmWM/EtZWNci5ZuxvTVDnAAAAAAAAAAAAAAAAAAAAAAAAB83P1dX1SgK/VxyqJiO2NkDuUVW7lVuuJpqpmYmJ7JgFG+C7/Ds7/dp/JuGJ+C+3XTpWZcmmYpqvRET37R0/m2wAAAAAAAAAAAAAAAAAAAAAAAAD4u3KLNqq5cqimiiN6qp6oh9MRxRrnx25OHjVf3eiflVR/nn2Q8Z5xhG61pdNlqLOmO3u6Wv6xXquX8nenHt9Fun+s+d5+LjXcvIosWKeVcrnaIcdNM11RTTEzVM7REdcy3/AA5otOmY/hb0ROVcj5U/RjuhTwxmzLeXR6i6vRUxGMflDt6PplrSsOLNv5Vc9Nyv6U+x3wXoiIjaHKZ55Z5TllPMgD68gAAAAAAAAAAAAAAAAAAAAAAAAAAAAAAAAAAAAAAAAAAAAAAAAAAAAAAAAAAAAAAAAAAAAAAAAAAAAAAAAAAAAAAAAAAAAAAAAAAAAAPD4q4eta9gcmOTRl2ombNye/6M+aUfyLF3FyLli/RNu7bqmmqmrriV8ZHjfhf+1bE5+FR/fbVPyqY/1aY7Prjs+7uBk+DeJqtEy/i+TVM4N6flR/5c/Sj+qsUV010U10VRVTVG8TE7xMIDMbTtPW3PAfFHgK6NJz7nzVU7WLlU/oz9GfNPYCjgAAAAAAAAAAAAAAAAAAAAAAAPE1HhPRtSy5ycjF+dqneuaK5p5f17fm9sBw4mLYwsajHxbVNqzRG1NFMdEOYAAAAAAAAAAAAAAAAAAAAAAAAeLxHrUaZj+CszE5VyPkx9CO+XzLKMY3lJVVlbnGGHeXQ4r1zwVNWn4tXzlUbXa4/yx9H62OftVU11TVVMzVM7zM9cy0PC+h/HLkZmTT/d6J+RTP8Ann2QozOVuTqsMatDRz/9l3+FND8FTTn5VHzlUb2qJ/yx3/W1L8fq7hjGMbQ5jUX5X5znkAPSAAAAAAAAAAAAAAAAAAAAAAAAAAAAAAAAAAAAAAAAAAAAAAAAAAAAAAAAAAAB183Mx9PxLmVlXIt2bcb1VSDsCY618IGdk3K7emUxi2OqK5iJuT/SP++l4U6jr2VTNz43qNymOneK65iPuBaxGcLivXMC5E05927ET00X55cT5unp+5SeF+JbHEGNV8mLWVaj5y1v+Meb8ge6AAAAAAAAAAAAAAAAAAAAAAAAAAAAAAAAAAAAAAAAACece8L8ia9XwLfyZ6ci3THV+/H9fv72CX+qmKqZpqiJiY2mJ7Up414YnR8r43iUTODeq6Ij/Sq+j9XcDS8DcU/2jap03Or/AL3bj5uuZ/W0x/WPx+9skCs3bli9Rds1zRcomKqaqZ2mJjtV3hLiO3r2DtcmKcyzERdo7/3o80/gDQAAAAAAAAAAAAAAAAAAAAAAAAAAAAAAAAAAAAAAAAAAAAAAA4MzKs4WNXkX6uTRRG8+fzQdn2InKdodfWNTtaVhzer2qrnot0fSn2JzlZN3LyK79+qarlc7zLsarqV3VMyq/d6I6qKOymO586Zp97UsynHsx19NVXZTHeo2ZzZO0Op0elx0lc559/d2tA0evVcr5W9OPbne5V3+aPOoVu3Rat027dMU0UxtTTHVEOLBw7OBi0Y9inaimOvtme+XYWq6+iPlha3Vzqc9/wDzHYASKQAAAAAAAAAAAAAAAAAAAAAAAAAAAAAAAAAAAAAAAAAAAAAAAAOhq2sYWjY3h869FFM9FNMRvVXPdEMRm/CVkTXMYGBaopjqm/VNUz9kbbfeCjCYW/hH1amr5zGw66d+qKaon+Zo9E480/UbtNjLonCu1dFM1Vcqiqfr7PtBrB+P0AAAAAABNfhL1O5c1CzptFUxatURcriO2uerf6o/NSkd44rmvi3OmeyaI+6ikHvcA8M42Xjzqmfbi7Typps2qo3p6OuqY7eno+xQ6YimmKaYiIiNoiOx4XA9MUcJYER2xVP311PeB4fEvDeLrmHX83TRmU0/NXojad+yJ74S7Qc+5o+u4+R008i5yblPfTPRVC03rtuxZrvXaoot26ZqqqnqiI60Oot16nq8UWqZ5WTf2iO7lVf8guoAAAAAAAAAAAAAAAAAAAAAAAAAAAAAAAAAAAAAAAAADhy8azmYtzGybcXLVynk1Uz2w5gEX4m0C9oOoTaq3rx7m82bn0o7p88OjpuoZGl51rLxa+Tdtz9kx2xPmlZ9Z0nH1nT7mJkx0VdNNcR00VdkwjWraZkaRn3MPKp2ronomOqqOyY8wLHoWsY+t6dRlY87T1XLcz00VdsPRRThzXL+g6jTkW96rVXybtrforp9sdix4WZYz8S3lYtyLlm5G9Mx/wB9YOwAAAAAAAAAAPi5ct2bc3LtdNFFPTNVU7RH2vA1DjfQ8KZpjJnJrj/LYp5X49X4g0QnmZ8JVyd4wtPop7qr1cz+Ebfm8bI4716/M8jJt2Inst2qf67yCuCJXuItZv8A6zU8raeym7NMfg6dzNy7v63KvV/xXJkF4qqimN6piIjtlxzkWIiZm9biI65mqEEnpneQF4+P4fjdj0kHx/D8bsekhBwF3nPw4jecux6SEf1XiTU9Sz68icu9ao5W9u3brmmKI7Ort87yAFZ4D1nJ1bSK4zK5uXsevkeEnrqjbeN/O07CfBbXM4uoUbdEV0TE/XE+xuwAAAAAAAAAAAAAAAAAAAAfNddNuiquuqKaaY3mZ6ohPuIdZq1TJ5NuZjGtz8iPpfvS73FWufGa6sHFq+Zpn5yqP88931QzcRMzEREzM9UQp3Wb/TDo/DdF5cebZ39vh949i5k36LNmia7lc7UxCi6LpVvSsOLdO1V2rpuV98+x0+GtEjTrHh79MfGrkdP7kd31973UtNfTG891LxHW+dPl4emPuAJ2SAAAAAAAAAAAAAAAAAAAAAAAAAAAAAAAAAAAAAAAAAAAAAAAAPi7cos2q7tyrk0UUzVVM9kR1vtn+OcqcXhXL5M7VXeTaj7Zjf8ADcEx13Vr+t6pcyrvK5Mztat778insj/vtbXhzgLGpxqMjWaart6uN4sRVMU0fXt0zLJ8GYdObxPhW66d6KKpuVf+2N4/GIWUHhX+DtBv2ponAoo7qrdU0zH4p7xVwte0C7Tcorm9h3J2ouTHTTPdV5/zV95nEeDTqOg5uPVTvM2pqo/ijpj8YBmPg94iuZMTpOXXNVdFPKsV1T0zTHXT9nZ5vqbpDNGzJwNYxMqJmPBXaZnbtjfpj7t1zAAAAAAARvjX9rM/+On+WFkRvjX9rM/+On+WAUjgr9k8D+Cr+aXkah8IWLh5d/GowL1yuzXVbmZrimJmJ2871+Cv2TwP4Kv5pdTM4E0fMybuRXOTTcu1TXVybkbbzO89cecGQ1HiDWuLKviOJYi3Zmem1bn9Lu5VU/8ADVcI8H06NVGbm1U3M2Y2ppp/Rtb9e3fPneDrfwe38WxVf0y/OTFMTM2q42r280x1z5uh5egcX6ho96m3euV5OJvtVarneaY/dmer6uoFeHDi5NrMxbWTj1xXau0xVTVHbDmAAAAAAAAAAAAAAAAAAAAAAAAAAAAAAAAAAAAAAAAAAAeHxVw9a17A5McmjLtRM2bk/wAs+aXuAIHkY93FyLli/RNu7bqmmqmeuJaHg3iarRMvwGRVM4N6flx1+Dn6Uf1a7jfheNVx5zsOj++2qemmP9WmOz647Pu7ksmJidpjaYBfqK6blFNdFUVU1RvFUTvEx3vpOOA+KPi9dGk59z5mqdrFyqf0J+jPmns/72o4AAAAA/KqoppmqqYiIjeZnsYviLj6xiTXj6TFORejom9P6FP1fS/L6wavP1DE02xN/NyKLNvvqnpn6o65+xh9Y+EaqZqt6RjxEdXhr0dP2U+37mJzs/K1HIm/mX671ye2qerzRHZDht2671ym3aoqrrqnammmN5mfqB2dQ1TO1O5y87Ku357Iqnoj6o6odRrdJ4A1LNim5m1U4Vqeyr5Vc/Z2fbLY6bwTouBETVjzlXI/zX55Uf8Ax6vwBJsfFyMqvkY1i7eq7rdE1T+D2cbg3XsnaYwKrdPfdqpp/CZ3V+1at2aIotW6bdEdVNMbRD7BMLPwc6rXtN3JxLcd3Kqqn8nct/BncmPnNVopn92xM/8A2hQwGEo+DTHj9PUrs/VaiP6uSn4NcGJ+Xn5Ex5qaYbcBi/8Aw203xzL/AP59h/4bab45l/8A8+xtAGKq+DjTaaZn45ldEb/5fYmi/wA9MbSk+q8D6vjZ1dGJjTk49VU+Droqjq7IneeifwBofgu/w7O/3afybhn+DdCu6FpVVvJqpnIvV8uuKZ3ino2iN+3/AJaAAAAAAAAAAAAAAAAAAABmuKtc+LUTg4tXz1UfOVR/kju+uXd4h1mnS8Xk25icm5HyKfo/vSn9ddVyuquuqaqqp3mZ65lXut2+mGz4bovMnzbI49vl8tdwpofJinUMqjp67NE9n73sdDhjQ/j96MrJp/u1ueiJ/wBSe76m6jojaHimrf6pT+J63p3prnn3/h+gLbnwAAAAAAAAAAAAAAAAAAAAAAAAAAAAAAAAAAAAAAAAAAAAAAAAABkvhKq24boj6WRTH4VNayPwl/s5a/6mn+WoGW+DnbnPG/8A5Ne34KujPB+dTp/EuHduTtbqqm3VPmqjb85iVmAfF7bwNfK6uTO77eTxRqFGm8P5l+qraqbc27fnqq6I9v2AisdM7Qv9O/Jjfr26UP0HCnUNbw8WKeVFd2nlfwxO8/hEriAPxidU40r5x4uBpdduvH8LTbu3Jp35czVETtPm7wbcAAABG+Nf2sz/AOOn+WFkRvjX9rM/+On+WAUfgmYnhPAmPo1R/wD1L3WT+DjNoyOHfi0VR4TGuVRNPmqnlRP4z9zWAJN8IGm28DiGblqNqMqiLu0R1VbzE/lv9qspl8J2RRc1jGsUzE1WrO9XmmZ6vuj8Qez8GWZXe0nJxK5mYx7kTTv2RVHV98TP2towvwXY9VOFn5Ex8m5cpoif4Ymf/s3QA6WrapjaRg15WVXFNNP6NPbXPZEPD4J1/M1749XmeDiLVVHIpop22ieV9/VANSAAAAAAAAAAAAAAAAAAAAAAAAAAAAAAAAAAAAAAAAAAnvHvC/JmvV8C30T05FumOr9+P6/f3qE/JiKomKoiYnomJ7QQBTuBeKP7Qs06bnXP73bj5uuqf1tMf1j8fvZvjXhidHyfjeJRPxG9V1R/pVd31d33MxZu3LF6i7Zrmi5RMVU1UztMTHaC+jP8JcR29ewdrkxTmWYiLtHf+9Hmn8GgAdPU9TxNJxKsnNuxbtx0RHbVPdEdsupxDxDiaBi+Evzy79cfN2aZ6avZHnSXWNXzNazJycy5yp6qaI/RojuiAenxJxdma3VVZtzOPhb9FqJ6avPVPb9XUzrnwsLJ1DKoxsSzVdu19VNMfj5o86m8NcE4ulxRk5/JycyOmI66Lc+aO2fPIMnw/wAEZ2qxTfyt8TFnpiao+XXHmj+s/io2kaFp+jWuRhY9NNW21Vyrprq+uf8AuHpAAAAAAAAAAAAAAAAAAAAAAAAAAAAAAADparqVnS8Oq/d6Z6qKO2qe5z5WTaxMeu/fqim3RG8ynWsand1XMm9XvTRHRbo+jHtRW2dEfK/odHOoz3n0x3/h1szKvZuTXkX6uVXXO8+bzQ7mh6Rc1XL5PTTYo6blfdHdHnl1tPwb2o5dGPYjeqrrnspjtmVH07Bs6diUY9iPk09c9tU9syrVV9c7z2bWu1cabDow9X+HNZs27Fmi1aoii3RG1NMdkOQF5y8zvzIAPgAAAAAAAAAAAAAAAAAAAAAAAAAAAAAAAAAAAAAAAAAAAAAAAAAAyPwl/s5a/wCpp/lqa5kfhL/Zy1/1NP8ALUCX00VVRVNNMzFMb1TEdUdW8/fDd8PfCBTYxqMbV7dyuaI5NN+3G8zH70f1h53wcW6Luv37dymmuirFriqmqN4mOVS0WqfB5p+TXVcwb9eJVPTyNuXR9nbH3g7N/j/Q7Vuardy/eq7KaLUxP47MHxLxJk8QZFM10+Cx7f6uzE77eeZ7ZaGn4M701fK1S3FPfFmZn7t2g0bgnS9KuU3qoqy79PVVe22pnvin27g8/gDhyvAtVanm0TRkXaeTaoq66KO+fPP5fW2gAnesavrnEeoZGk6Xj1Wse3cqt3KqZ/S2nb5VXZHm/N4d/SJ0PivT8Oq74WuLlmqqqI2jeao6vMrtu3Rapmm3RTREzMzFMbdM9cpvxX/+Q8P+Ox/MClgAnfFnFer6XxDkYmJfoos0RRyYm3TPXTEz0zHne9wNrGbrOm5F7OuRcrovcimYpino2iez63Q424ZxLlnO1u5kXqb0UUzFEbcneIimOzd9fBjTMaHlVdk5MxH2U0+0GzRvjX9rM/8Ajp/lhZEb41/azP8A46f5YBxaVnajw3k4+faomLWRTvFM/o3ad9pj694+xRNP450XLtUzevziXZ67d2mej/3RGz54c03E1TgrBx82xTdtzRVtv10zyp6Ynsl5WX8GtqquZw9Rroo+jdt8qfviY/IHp6rx3pOHYq+KXPjl/b5NNETFMT55ns+pNp+Pa/rEzETey8mvfo/76IiPuiGxx/g0nlROTqfye2Ldrp++Z/o1mi8P6doduYw7XzlUbVXa53rq+3s+qAcuh6Xb0fSrGFbmJ5EfLq+lVPXLi4k1erRNJrzKLMXq4qimmmZ2jeXqvi5bt3YiLlFNcUzFUcqN9p7wTGvSNc4kov6rq1dVjHtWqq6Kao232jeIpp7I88/i9P4LP1WpfxW//s2Os/4Nnf8AT3P5ZY74LP1WpfxW/wD7A3wAAAAAAAAAAAAAAAAAAAAAAAAAAAAAAAAAAAAAAAAAAAOHKxrOZjXMfItxctXKeTVTPbCPcT6Be0HUJtTvXj3N5s3O+O6fPCzuhrOlY+s6fcxMmn5NXTTVHXRV2TAIxpuoZGl51rLxa+Tdtz9kx2xPmlScvjzAt6Hby7G1eXdiaYx9+miqOvleb8/ynGraZkaRqFzDyqdq6J6Ko6qo7JjzOmDsZ+dkajl15WXdm5drnpmfyjuh2tD0TL1zMjHxKPkx03LlX6NEd8+xycO6Bk69m+CsxNFmjpu3pjooj+s+ZXtL0zF0nCoxcO3yLdPXPbVPfM9sg6+haDh6Fi+CxaN7lUfOXqo+VXPs8z1AAAAAAAAAAAAAABltU480zTs6rFpt3siq3PJuVW4jkxPbEbz0g1I6el6li6thUZeHc5dqro6Y2mme2JjvdwAAAAAAAAAAAAAAB81VRRTNVUxFMRvMz1RD6Y3ivXPC1Vafi1fIpna7XH+afo/U8Z5xhG8rGm0+Wos6Mf1dHiPWp1PI8FZmYxbc/Jj6c97yLNq5fvUWrVM13K52ppjtl8dbdcMaH8QsxlZNP95uR0RP+nHd9anjjNuXLpbra9DTEY/pH4u7oekW9KxOT0VX6+m5X/SPND0wXoiIjaHK2WZWZTnlPMgD68AAAAAAAAAAAAAAAAAAAAAAAAAAAAAAAAAAAAAAAAAAAAAAAAAAAADI/CX+zlr/AKmn+Wprmf400jK1rR6MbCiiblN6mueVVtG0RMf1Bjfg0/aO7/01X81KpMNwXwvqWi6xXk5tNqLdVmqiOTXvO8zE/wBG5AAAAATTiv8A/IeH/HY/mUtNOK//AMh4f8dj+YFLABg+OcvVNR1CjQcPDr5FW1yao6fCx3+aIn8mp4e0qnRdHsYUVRVXTE1XKo/zVT0z7Pselt079r9ARvjX9rM/+On+WFkTriTg7VtS17LzMaizNq7VE0zVc2n9GI/oDU8FfsngfwVfzS9x5fDeDe03QcTDyYpi7apmKopneP0pn+r1AAAAAdLWf8Gzv+nufyyx3wWfqtS/it//AGbHWf8ABs7/AKe5/LLHfBZ+q1L+K3/9gb4AAAAAAAAAAAAAAAAAAAAAAAAAAAAAAAAAAAAAAAAAAAAAGd4y4enXdOp+LxT8csTyrc1dHKjtp3/76klyLF3Gv12L9uq3dtzyaqao6YlfGS434XjVcec7Do/vtqnppj/Vpjs+uOz7u4GR4N4lq0PM8BkTM4N6r5cfQq+lH9f+FZorpuUU10VRVTVG8VRO8THegMxMTtMbTDc8B8UfF66NJz7nzNU7WLlU/oT9GfNPZ/3sFHAAAAAAB18vOxMGiK8vJtWKZ6puVxTv94OwPKo4l0S5XNNOqYsTH0rkRH3y9Oiui5RFduqmuiqN4qpneJB9Dju3rVmmKr1yi3EztE1VRD8tZNi9VybV+3cqiN9qa4mdgcoAPmuZiiqY64hApmZmZmd5nrX25+rq+qUBBSfgumf7Nzad+iL0Tt9jbsP8F3+HZ3+7T+TcAAAAAAAAAAAAAA8rX9Yo0rE+TtVkXOi3T/WfM+TMYxvL3XXlblGGMcy6XFGufErc4eNV/eK4+VVH+SPbLDvq7crvXarlyqaq653qqnrmXtcNaJOo3/D36Z+K256f357vq71HKZtydVVXXoad5/X5l3+FND5U06hlUdEdNmie3972Ne/IiKYiIiIiOiIh+rmGEYRtDmtTqMtRZOeQA9q4AAAAAAAAAAAAAAAAAAAAAAAAAAAAAAAAAAAAAAAAAAAAAAAAAAAAAAAAAAAAAA83K0HTMzPozsjFivJommabnLqjbbq6InZ6QAAAAAAAAAAAAD4vWqL9muzdp5Vu5TNNUd8T0S6emaNp+kRcjT8eLPhduXtVVO+2+3XM98u+AAAAAAAAAAAAAAAAAAAAAAAAAAAAAAAAAAAAAAAAAAAAAAAAAnvHvC/JmvV8C30T05FumOr9+P6/f3sCv8xFUTFURMT0TE9qVca8MTo+T8bxKJ+I3quqP9Kru+ru+4Gk4F4o/tCzTpudc/vduPm66p/W0x/WPx+9skCs3bli9Rds1zRcomKqaqZ2mJjtV3hLiO3r2DybkxTm2Y+doj/N+9Hm/IGgAAB811026Kq6p2ppjeZ7oBleNOKp0aiMPC2nNuU7zVPTFqO/bv7k4s2dQ1vPmLdN7LyrnTMzO8/XMz1Q+NUzq9S1LIzLn6V6uatu6OyPsjaFW4M0e3pWh2apoiMjIpi5dqmOnp6Yj7I/qDEf+H+ueC5fJx+VtvyPC9P5bfi6mn6jq/COpeDu267cf6mPcn5Ncd8dn2wsTw+LtGt6xot6nkROTZpm5Zq26d47Pt6vuBiePNdsavVgU4dfKsxa8LPmqqnbafPG34vV+C/B2sZufVHTVVFmmfNHTP5x9yeLJwbh/E+F8KiY2quUeFq8/KnePwmAe4AD5rjlUTEdsbIHcoqt3KrdcTTVTMxMT2TC/PE1HhPRtSy5ycjF+dqneuaK5p5f17fmDxPgvt106VmXJpmKar0RE9+0dP5ts4cTFsYWNRj4tqm1ZojamimOiHMAAAAAAAAAAADiyL9vGsV3r1cUW6I3qmR9iJmdocOpahZ03DqyL09XRTT21T3QnGdmXs/LryL9W9dU9XZEd0OzrWq3NVzJuVb02qei3R3R7XWwcO9n5VGPYp3rqn7IjvlRtsnOdodRodJjpa+vPv7/AA7Gi6Vd1XMi3TvTap6blf0Y9qi49i3jWKLNmmKLdEbREODTNPs6bh049mOrpqq7ap73cWaq+iPli67WTqM+PTHb+QBKoAAAAAAAAAAAAAAAAAAAAAAAAAAAAAAAAAAAAAAAAAAAAAAAAAAAAAAAAAAAAAAAAAAAAAAAAAAAAAAAAAAAAAAAAAAAAAAAAAAAAAAAAAAAAAAAAAAAAAAAAAAAAAAAADhysazmY1zHyLcXLVynk1Uz2w5gEY4n0C9oOoTanevHubzZud8d0+eHQ03UMjS863l4tfJu25380x2xPmWfWdKx9Z0+5iZNPyaummqOuirsmEa1bTMjSNQuYeVTtXRPRVHVVHZMeYFi0LWcfXNOoysedquq5bmemiruekinDuuX9B1GnItb1Wqvk3bW/RXT7e5Y8HMsahh2srFriu1cjemY/L6wdh53ENc2+HtRqidpjGubT5+TL0XR1yzVkaHn2aI3qrx7lNMefkzsCIWKPCX7dE/5qoj8V8piKaYiI2iI2iECt1+DuU1x10zEr3buU3bVFyid6a4iqJ80g+34/Xzcrpt26q652ppiZme6AQu7izOq14luNpm/Nun/AOW0LnZt02bNFqiNqaKYpiPNCEV5FVWZVkU/Jqm5Ncead911xb9OTi2b9H6N2iK4+qY3BygAAAAAAAAAAAAAAA/JmIiZmdojrmWD4l1udRv/ABfHq/utuev6c9/1dzv8V65vNWn4tXR1Xq4/l9rJql1u/wBMOh8N0XTHnWRz7fy+rduu7cpt26ZqrqnammOuZULQNHo0rF+VtVkXI3uVd3mjzOlwvofxO3GZlU/3iuPkUz/kj2y0b3TVt9Uq3iWt8yfKwniO/wAgCwxwAAAAAAAAAAAAAAAAAAAAAAAAAAAAAAAAAAAAAAAAAAAAAAAAAAAAAAAAAAAAAAAAAAAAAAAAAAAAAAAAAAAAAAAAAAAAAAAAAAAAAAAAAAAAAAAAAAAAAAAAAAAAAAAAAAAB4fFPD1rXtP5EbUZVrebNye/unzS9wBA8jHu4uRcsX6Jt3bdU01Uz1xLQcG8S1aJmeAyKpnBvT8uOvwc/Sj+rX8b8LxquPOdh0f321T00x/q0x2fXHZ93clkxMTtMbTAL9RXTcoproqiqiqN6aoneJjvfqccB8UfFq6NKz7nzNU7WLlU/oT9GfNPZ/wB7UgET4k0urR9ayMWaZi3yuVame2ier2fYoHAWv2s/S7en3rkRl41PJimZ6a6I6pj6o6PsejxPw7Y4gw4pqmLeTb38Fd26vNPmS/UNB1fRr+97Gu08ifk3rUTNP1xVALWx3HvEVrDwLmmY1yKsq/HJucmd/B0T17+eerZho17Xb1HgKdQzK46tqa5mfv63p6BwXqGqZNN7ULdzGxZnlVVV9FdfmiJ6ftn8QZiu3Xb5PLpmnlRyo3jrjvV/gjL+N8LYkzO9VqJtVebkz0fhsz/wgcPXrs4WRpuJcuxRR4Cq3ZomqaaY6aeiOzrj7nZ+Dm3n4dvMw8zCybFEzF2iq7aqpiZ6pjeY6+oG2AAH5MxETM9UIvqvEmp6ln15E5d61Ryt7du3XNMUR2dXb5wWkZjgPWcnVtIrjMrm5ex6+R4SeuqNt4387TgAAAAAAAAPA4m1v4hZ+LY9X95uR0zH+nHf9bua5q1vSsSa+iq9X0W6O+e+fNCd3r1zIvV3btU13K53qqntlXus6fpju1/DtF5s+bnH0x93xM7zvPW1HCmh+Gqpz8qj5umd7VE/5p7/AKnQ4c0WrU8nwl2JjFtz8qfpT9GG/pppopimmIppiNoiOqIR017/AFSt+Ja3ojya55930AuOdAAAAAAAAAAAAAAAAAAAAAAAAAAAAAAAAAAAAAAAAAAAAAAAAAAAAAAAAAAAAAAAAAAAAAAAAAAAAAAAAAAAAAAAAAAAAAAAAAAAAAAAAAAAAAAAAAAAAAAAAAAAAAAAAAAAAAAAAE9494X5M16vgW+ienIt0x1fvx/X7+9Qn5MRVExVETE9ExPaCAKbwLxR/aFqnTc65/ercfN11T+tpjs+uPxhnONeGJ0fJ+N4lE/Eb1XVH+lV3fV3fczFq7csXaLtquaLlExVTVTO0xMdoL6M/wAJcR29eweTcmKc2zG12j6X70eb8mgAAAAAAB83P1dX1SgK/XP1dX1SgIKR8F3+HZ3+7T+TcMP8F3+HZ3+7T+TcAAAAAAAOtqGdZ0/EryL87U09UdtU9kQ5b123Ys13btUUUURvVVPZCea7q9zVcvldNNijot0f1nzyiss6I+V7RaSdTnz6Y7urqOde1HLryL89NXVHZTHZEOXSNMu6rmRZt/JojpuV9lMe118PFu5uTRj2KeVcrnaPN55UfSdNtaXh02LXTV1119tUq1eE2TvLc1uqx0tcYYd/b4c+LjWsTHosWKeTbojaIcwLzlpmZneQAfAAAAAAAAAAAAAAAAAAAAAAAAAAAAAAAAAAAAAAAAAAAAAAAAAAAAAAAAAAAAAAAAAAAAAAAAAAAAAAAAAAAAAAAAAAAAAAAAAAAAAAAAAAAAAAAAAAAAAAAAAAAAAAAAAAAAAAAAAAHDlY1nMxrmPkW4uWrlPJqpnthHuJ9AvaDqE2p3rx7m82bnfHdPnhZ3Q1nSsfWdPuYmTT8mrppqjroq7JgEY03UMjS863l4tfJu25380x2xPmWTQtZx9c06jKx52q6rluZ6aKu5HdW0zI0jULmHlU7V0T0VR1VR2THmdnh3XL+g6jTkWt6rVXybtrforp9vcC1jr4OZY1DDtZWLXFdq5G9Mx+X1uwAAAAD8npjaUn1XgfV8bOroxMacnHqqnwddFUdXZE7z0T+CsgM/wboV3QtKqt5NVM5F6vl1xTO8U9G0Rv2/8ALQAAAAAA/H6ynFeuciKtPxavlT0Xq47P3fa855xhG8p9PRlfnGGLocT658fuzi41X92onpmP9SfY8Giiq5XTRRTNVVU7REdcy+W04V0P4vRTnZVPz1UfN0z/AJI7/rlSiMrcnT551aGjaP0+Zd7h7RqdLxuXciJybkfLn6MfRh7AL2OMYxtDlbbcrc5zz7yAPqMAAAAAAAAAAAAAAAAAAAAAAAAAAAAAAAAAAAAAAAAAAAAAAAAAAAAAAAAAAAAAAAAAAAAAAAAAAAAAAAAAAAAAAAAAAAAAAAAAAAAAAAAAAAAAAAAAAAAAAAAAAAAAAAAAAAAAAAAAAAAAB4fFPD1rXtP5EbUZVrebNye/unzSj+Rj3cXIuWL9E27tuqaaqZ64lfGS434XjVcec7Do/vtqnppj/Vpjs+uOz7u4GQ4N4lq0TM8BkVTODen5cdfg5+lH9VaorpuUU10VRVRVG9NUTvEx3oDMTE7TG0w3HAfFHxaujSs+58zVO1i5VP6E/RnzT2f97BSAAAAAAAAAAAefrOq2tKw5u1bVXaui3R9KfY+TMRG8veGGVmUY4xzLp8Sa3Gm2PAWKo+NXI6P3I7/YwUzNUzMzMzPTMz2vvIv3cq/XfvVzXcrneZl6fD2jVarlcq5ExjW5+XV3/uwo5ZTblw6qimvRUzOU/nLu8LaH8arjOyqPmaJ+bpn/ADz3/VDbPmiim3RTRRTFNFMbREdUQ+lzDCMI2hzeq1OWos6p7ewA9qwAAAAAAAAAAAAAAAAAAAAAAAAAAAAAAAAAAAAAAAAAAAAAAAAAAAAAAAAAAAAAAAAAAAAAAAAAAAAAAAAAAAAAAAAAAAAAAAAAAAAAAAAAAAAAAAAAAAAAAAAAAAAAAAAAAAAAAAAAAAAAAAAACe8e8L8ma9XwLfRPTkW6Y6v34/r9/ewK/wAxFUTFURMT0TE9qVca8MTo+TOZiUTODdq6o/0qu76u77gaPgXij+0LVOm51z+9W4+brqn9bTHZ9cfjDZoFau3LF2i7armi5RMVU1UztMTHarvCXEdvXsHk3JinNsxtdo+l+9Hm/IGgGb4m4vxdD+YtUxk5k/6cVbRR56p/o8bh/j+9l6jbxdTsWaKL1UU0XLW8cmZ6t4mZ6Ab1ltU480zTs6rFpt3siq3PJuVW4jkxPbEbz0tPXMxRVMdcQgUzMzMzO8z1guel6li6thUZeHc5dqro6Y2mme2JjvdxiPgumf7Nzad+iL0Tt9jbgA+Llyi1bquXKopopjeqqeqIDu4s7Ms4GLXkX6tqKI+2Z7oTjU9QvanmVZF6dt+imnspjudrX9Yr1XK+RvTjW5+bp7/PPnefjY93LyKLFiiarlc7RClbZ1ztHZ1Gg0cafDzLPV/iHPpWnXtTzKbFrojrrr7KY71Hw8SzhYtGPYp5NFEfbPnl19H0u1pWHFmjaq5PTcr+lPsd9PVX0Rz3Y+v1k6jPbH0x/u4AmZ4AAAAAAAAAAAAAAAAAAAAAAAAAAAAAAAAAAAAAAAAAAAAAAAAAAAAAAAAAAAAAAAAAAAAAAAAAAAAAAAAAAAAAAAAAAAAAAAAAAAAAAAAAAAAAAAAAAAAAAAAAAAAAAAAAAAAAAAAAAAAAAAAAAAA4crGs5mNcx8i3Fy1cp5NVM9sOZ8Xrtuxaru3q6bduiN6qqp2iIBG+J+H72g6hNud68a5vNm53x3T54ebh5mTgZEZGJeqs3aYmIqpnp6Wm4z4sp1n+5YduPilFXK8JVT8quY7Y7o/H8mSB+111V11V11TVVVO8zM7zMlNU0VRVTO1VM7xPdL8AXbDyYzdLs5VO216zFfR543QlWuAsr43wrbt771WKqrU/nH4TCT3KKrdyq3XE01UzMTE9kwCjfBd/h2d/u0/k3DE/Bfbrp0rMuTTMU1XoiJ79o6fzbYH4xPFOufG7k4WLV8xRPy6o/wA8+yHf4q1zwFNWBi1/OVR87XH+WO762NVbrf8AzDf8M0W211kfl/P8P2mmaqoppiZqmdoiO1vuHNFjTMfwt6InKuR8r9yO72ujwpofgqadQyqflzG9qieyPpfX3NS+01bfVKLxLW9c+TXPHuALLFAAAAAAAAAAAAAAAAAAAAAAAAAAAAAAAAAAAAAAAAAAAAAAAAAAAAAAAAAAAAAAAAAAAAAAAAAAAAAAAAAAAAAAAAAAAAAAAAAAAAAAAAAAAAAAAAAAAAAAAAAAAAAAAAAAAAAAAAAAAAAAAAAAAAAAGU+EeMieG48Dv4OL1M3tvo7Ttv5t9vwat810U3KKqLlMVUVRtNNUbxMAgIqOr/B/puZyrmDVVhXZ6do+VRP2dn2T9jEavwrq2kcqq/jzcsx/rWflU/b2x9oPFABvfguy9r2dhTP6VNN2mPq6J/OGo1HhPRtSy5ycjF+dqneuaK5p5f17fmnHBGZ8T4oxJqnam9M2Z8/KjaPx2WIHDiYtjCxqMfFtU2rNEbU0Ux0Q8ziLWqdLxvB2picq5HyY+jH0pdvVtSt6XhVZFz5VXVRT9KpOcrJu5mTXfv1cq5XO8ygus6Y2ju1PDtF52XmZ+mPu4qqqq6pqrmaqqp3mZ65loOF9D+O3YzMmn+70T8mmf88+yHS0HR69Vy9qt6ce303Kv6R51DtW6LNqm3apimiiNqaY6ohFTX1fVLQ8R1vlR5Vff/D6foLjmwAAAAAAAAAAAAAAAAAAAAAAAAAAAAAAAAAAAAAAAAAAAAAAAAAAAAAAAAAAAAAAAAAAAAAAAAAAAAAAAAAAAAAAAAAAAAAAAAAAAAAAAAAAAAAAAAE84p43zsbVL2Fpk0WqLFU0VXJpiqqqqOvr6IiAUMR/ntxF5Q9Tb9057cReUPU2/dBYBH+e3EXlD1Nv3TntxF5Q9Tb90FgEf57cReUPU2/dOe3EXlD1Nv3QWAR/ntxF5Q9Tb9057cReUPU2/dBYBH+e3EXlD1Nv3TntxF5Q9Tb90FgEf57cReUPU2/dOe3EXlD1Nv3QWAR/ntxF5Q9Tb9057cReUPU2/dBYBH+e3EXlD1Nv3TntxF5Q9Tb90FgEf57cReUPU2/dOe3EXlD1Nv3QWAR/ntxF5Q9Tb9057cReUPU2/dBYBH+e3EXlD1Nv3TntxF5Q9Tb90FgEf57cReUPU2/dOe3EXlD1Nv3QWAR/ntxF5Q9Tb9057cReUPU2/dBYBH+e3EXlD1Nv3TntxF5Q9Tb90FgEf57cReUPU2/dOe3EXlD1Nv3QWAR/ntxF5Q9Tb9057cReUPU2/dBYBH+e3EXlD1Nv3TntxF5Q9Tb90FgEf57cReUPU2/dOe3EXlD1Nv3QWAR/ntxF5Q9Tb9057cReUPU2/dBYBH+e3EXlD1Nv3TntxF5Q9Tb90FgEf57cReUPU2/dOe3EXlD1Nv3QUHV+ENI1XlV1WPi96f8AVsfJn7Y6pYfWOBNU0/lXMWIzbMf+XG1cf+32butz24i8oept+6c9uIvKHqbfug5+F+GNUv63jXb+JfxrGPcpuV13qJo32nfaN+vfbsVlH+e3EXlD1Nv3TntxF5Q9Tb90FB4u0+/m4NqvHpmuqzVMzRHXMT3Mnp+kZmfkxaos10Rv8quqmYimHlc9uIvKHqbfunPbiLyh6m37qHOmMst2lp/Ec6KvLiPyVfAwrOBiUY9inaint7ap75dlH+e3EXlD1Nv3TntxF5Q9Tb91NEbM7LKcp3nusAj/AD24i8oept+6c9uIvKHqbfuj4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QU8ccQ01RM50VRHZNmjafuhv8Ag/iGrX9PrqvUU0ZNiqKbnJ6p36pj8fuBoE94p4IzcrVLubpnIuU36uXXbqqimaap6+vomO1Qg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ingXX4iZnFt7R/61PtZxfrn6ur6pQEHqaRw9qWtWrlzAs03KbdXJq3rinaftehzE1/xW36an2tJ8F3+HZ3+7T+TQZGu00XpptWuXTE7cqZ23+pHZbhVG+cobb66Y3znZO+Ymv+K2/TU+05ia/4rb9NT7VOxdVxsnaJq8HX9Gr2u6+4Z45xvjO73hZhZG+E7pJzE1/xW36an2nMTX/Fbfpqfarg9va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ccCa/MxHxa3Hn8NT7W94Q4eq0DT66L1dNeReqiq5NPVG3VEfj973wAAAAAAAAAAAAAAAAAAAAAAAAAAAAAAAAAAAAAAAAAAAAAAHzc/V1fVKAr/PTG0pPqvA+r42dXRiY05OPVVPg66Ko6uyJ3non8AaD4L+nTs6P/Vp/J3czCvYlyYrpnkb/ACa+yXc4N0K7oWlVW8mqmci9Xy64pneKejaI37f+XvzEVRMVRExPXEq+o08XRHO0wqarS46iI3naYYt28XUcnF2imvlUfRq6YevlaNYvb1WfmqvN1fc8fK0/Ixd5uUb0/Sp6YZWdF1E9UfvDFz09+mnqj94e1i6xj39qbnzVf73V970ImJjeJ3hi3Yxs7IxZ+auTyfoz0wsVa+Y4shap8TmOLY3+WtHlYut2bu1N+PBVd/XD06aqa6YqpqiqmeqYndo124WRvjLWqurtjfCd30AkSgAAAAAAAAAAAAAAAAAAAAAAAAAAAAAAAAAAAAAAAAAAAAAAAAAAAAAAAAAAAAAAAAAAAAAAAAAAAAAAAAAAAAAAAAAAAAAAAAAAAAAAAAAAAAAAAAAAAAAAAAAAAAAAAAAAAAAAAAAAAAAAAAAAAAAAAAAAAAAD8foDz8rSMbI3qpjwVffT1fc8fK0vJxt5mnl0fSp6WoFW3SV2c9pUrtDVbzttPwxTmx8q9jVb2bk098dk/Y0WVpmNk7zNHIr+lT0PHytIyLG9VEeFo76ev7mbZpbap6sefyZNuivonqx5+Yd3F1yiranJo5E/Sp6Y+56tu5Rdoiq3XFVM9sTuxs9E7S5LN+7Yr5VquqifMkq12ePGfKWnxLPHiyN4+7YjxMXXeqnKo/8AfR7Hr2b9q/RyrVdNceZpV34W+mWvTqa7vRLkATJwAAAAAAAAAAAAAAAAAAAAAAAAAAAAAAAAAAAAAAAAAAAAAAAAAAAAAAAAAAAAAAAAAAAAAAAAAAAAAAAAAAAAAAAAAAAAAAAAAAAAAAAAAAAAAAAAAAAAAAAAAAAAAAAAAAAAAAAAAAAAAAAAAAAAAAGW1TjzTNOzqsWm3eyKrc8m5VbiOTE9sRvPSDUjp6XqWLq2FRl4dzl2qujpjaaZ7YmO93AAAAAAAdXKwMfKj5yjar6VPRLx8rRb9reqzPhae6OiWiFe3TV2945VbtHVdzMc/ixdVM01TTVExMdcS/bdyu1XFVuuaao7YnZrMnEsZVO163FU9k9Ux9rx8rQ7lG9WNV4SPoz0SzbNHZXzjyyLvD7avqw5j7v3F1yunanJo5cfSp6J+57GPlWMmnezcirvjtj7GSrt126ppuUzTVHZMbPymqqiqKqappqjqmJ2kq1tmHGXJT4hbXxnzH3bQZ7F1u9a2pvx4Wnv6pexjZ2PlR81cjlfRnolpVamu3tPLXp1dV3GM8/g7ICwtAAAAAAAAAAAAAAAAAAAAAAAAAAAAAAAAAAAAAAAAAAAAAAAAAAAAAAAAAAAAAAAAAAAAAAAAAAAAAAAAAAAAAAAAAAAAAAAAAAAAAAAAAAAAAAAAAAAAAAAAAAAAAAAAAAAAAAAAAAAAAAAAAAPmuZiiqY64hApmZmZmd5nrX25+rq+qUBBSfgumf7Nzad+iL0Tt9jbsP8ABd/h2d/u0/k3AAAAAAAAAAAOK/j2sijk3rcVx5+x5GVoUxvVi17/ALlXte4IbaK7fVCvdpqrvXDG3rNyxXyLtFVFXdMPiJmJ3idpbK7at3qORdoprp7ph5OVodNW9WNXyZ+hV1fezbdDnjzhyyLvDc8Oa53j7upi6xkWNqbnztH73X972MXUsbK2imvk1/Rq6JZu/jXsark3rc0909k/a4kdeqtqnbLn80dWtuonpy5+JbUZjF1XJxto5XhKPo1e17GLq2NkbRNXgq+6r2tKrV12cdpa1Ouqt432n5d8fj9Wl0AAAAAAAAAAAAAAAAAAAAAAAAAAAAAAAAAAAAAAAAAAAAAAAAAAAAAAAAAAAAAAAAAAAAAAAAAAAAAAAAAAAAAAAAAAAAAAAAAAAAAAAAAAAAAAAAAAAAAAAAAAAAAAAAAAAAAAAAAAAAAB81xyqJiO2NkDuUVW7lVuuJpqpmYmJ7Jhfniajwno2pZc5ORi/O1TvXNFc08v69vzB4nwX266dKzLk0zFNV6Iie/aOn822cOJi2MLGox8W1Tas0RtTRTHRDmAAAAAAAAAAAAAAB810U10zTXTFVM9cTG8PMytEtXN6serwdX0Z6Y/4eqI7KsLI2yhFbRXbG2cbsjk4d/Fn523MR9KOmJ+1wNpMRVExMRMT1xLzsrRse9vVa+ar83V9zNt0ExzXO7Iu8Myjmqd/h42LqOTi7RRXyqPo1dMPZxdZx721N35qvz9X3vGytPyMXea6N6PpU9MOqgwvuonpn9pVq9Tfpp6Z/aW0iYmImJ3ie2H6yWNm5GLPzVyYj6M9MPYxdbtXNqcinwVXfHTH/DRq1tefGXEtWnxCqzjLiXqj5orprpiqiqKqZ6pid4fS40O4AAAAAAAAAAAAAAAAAAAAAAAAAAAAAAAAAAAAAAAAAAAAAAAAAAAAAAAAAAAAAAAAAAAAAAAAAAAAAAAAAAAAAAAAAAAAAAAAAAAAAAAAAAAAAAAAAAAAAAAAAAAAAAAAAAAAAAAAAAAAAAAAAAAAAAAAAAAAAAAD8dHK0nGyN6qY8FX309X3O+PGdeOcbZRujsrwsjbON2XytLycbeeT4Sj6VPT+DpNq6eVpuNlbzVRya/pU9Es+3Qe9csq7wz3qn9JZvHyb2NVyrNyae+Oyfsexi65RVtTk0cmfpU9Mfc6WVo+RY3qtx4Wjvp6/uefMbTtPWqY2XaeduyljbqNLO3b4ns2Vq7bvUcu3XTXT3xL7Y6zeuWK+Varqoq80vWxdcnopyqN/wB+n2L9Wuwy4z4adPiVefGfE/Z7Y4rGRayKOVZuRXHm7HKvRMTG8NKJjKN4AH19AAAAAAAAAAAAAAAAAAAAAAAAAAAAAAAAAAAAAAAAAAAAAAAAAAAAAAAAAAAAAAAAAAAAAAAAAAAAAAAAAAAAAAAAAAAAAAAAAAAAAAAAAAAAAAAAAAAAAAAAAAAAAAAAAAAAB+TMREzPVCL6rxJqepZ9eROXetUcre3bt1zTFEdnV2+cFpGY4D1nJ1bSK4zK5uXsevkeEnrqjbeN/O04AAAAAAAAAAAAAAAAAAAAAADrZWDj5UfO245X0o6JdkecsYyjbKHnLDHONso3hncrRb1reqxPhae7ql5tVNVFU01RNMx1xMNo4MjEsZNO163FXdPbH2qFugxnmudmXd4ZjlzXOzJ27ldquKrdU01R2xOz1MXXLlG1OTTy4+lT0S/crQ7lG9WNVy4+jV0S8q5brtVzRcpmmqOyY2Uv+bTT+H+Gd/2NJP4f4azHy7GVTvZuRVPbHbH2Odi6appqiqmZiY6ph6WLrV+1tTejwtPf1Su1a/GeLI2aNPieOXFsbNEOti5+PlR83X8r6NXRLsr+OUZRvjLUxzxzjfGd4AHp6AAAAAAAAAAAAAAAAAAAAAAAAAAAAAAAAAAAAAAAAAAAAAAAAAAAAAAAAAAAAAAAAAAAAAAAAAAAAAAAAAAAAAAAAAAAAAAAAAAAAAAAAAAAAAAAAAAAAAAAAAAAAAAAAfNz9XV9UoCv1z9XV9UoCCkfBd/h2d/u0/k3DD/Bd/h2d/u0/k3AAAAAAAAAAAAAAAAAAAAAAAAAAADivWLWRRyb1umuPP2OUfJiJjaXyYiY2l4mVoU9NWLX/wCyv2vJvWLtivk3aKqJ88Ni+Llqi7RNFyiK6Z7JhRt0OGXOHEs27w2vPnDifsxsTtO8PQxdXyLG1Nc+Fo7quv73dytDoq3qxq+RP0aumPveRkYt7Gq5N63NPdPZP2qGVd2nnfszMqtRpZ37fMdv9/No8XU8bK2imvkVz/lq6JdxindxdUycbaOV4Sj6NfT+K1Vr/ayF2nxP2tj9YagdDF1bGyNqap8FX3VdX3u80cLMc43xndq124WRvhO79Ae0gAAAAAAAAAAAAAAAAAAAAAAAAAAAAAAAAAAAAAAAAAAAAAAAAAAAAAAAAAAAAAAAAAAAAAAAAAAAAAAAAAAAAAAAAAAAAAAAAAAAAAAAAAAAAAAAAAAAAAAAAAAAD8npjaUn1XgfV8bOroxMacnHqqnwddFUdXZE7z0T+CsgM/wboV3QtKqt5NVM5F6vl1xTO8U9G0Rv2/8ALQAAAAAAAAAAAAAAAAAAAAAAAAAAAAAAAA+aqaa6ZprpiqmeuJjd9APKytEs3N6rFXgqu7rh4+ThZGLPztueT9KOmGtfkxExtMbxPYp26KvPmOJZ93h9VnOPEsW7WLqGRi7Rbr3o+jV0w9nK0bHvb1Wvmq/N1fc8fK07Jxd5ro5VH0qemGdnRdRPVH7wyrNNfpp6o/eHr4us2L21N35qrz9X3vSiYqiJiYmJ7YYtz42ZfxZ+auTEfRnpifsT1a+Y4sjdZp8Tyji2N/lrh5OLrdq5tTkU+Dq+lHTD1KK6blMVUVRVTPVMTu0q7cLI3xlr1X12xvhO76ASJQAAAAAAAAAAAAAAAAAAAAAAAAAAAAAAAAAAAAAAAAAAAAAAAAAAAAAAAAAAAAAAAAAAAAAAAAAAAAAAAAAAAAAAAAAAAAAAAAAAAAAAAAAAAAAAAAAAAAAAAAAAAAAAAAAAAAAAAAAAAAAAAAAAAAAAAAAAAAAB+P0B0MrSsbI3mKfB1/Sp9jx8rSsnG3mKfCUfSp9jTirbpK7OdtpUrtDVbzttPwxTlsZN7Gq5Vm5NM+bqn7GlytOxsreaqOTX9Knol42Vo+RY3qt/O0fu9f3M2zS21Tvjz+TJt0V1M9WPPzDt4uuUztTk0cmfp09X3PWtXbd6jl2q6a6e+JY2YmJ2mNpfdq9cs18u1XVRV3xKSrXZ48Z8pKfErMOLOY+7ZDw8XXJjanKo3/fp6/uevYyLORTyrNyK483XDSqvrt9MtenU1XeiXKAmWAAAAAAAAAAAAAAAAAAAAAAAAAAAAAAAAAAAAAAAAAAAAAAAAAAAAAAAAAAAAAAAAAAAAAAAAAAAAAAAAAAAAAAAAAAAAAAAAAAAAAAAAAAAAAAAAAAAABltU480zTs6rFpt3siq3PJuVW4jkxPbEbz0tPXMxRVMdcQgUzMzMzO8z1guel6li6thUZeHc5dqro6Y2mme2JjvdxiPgumf7Nzad+iL0Tt9jbgAAAAAAAAAAAAAAAAAAAAAAAAAAAAAAAAAAAAAAAA62Tg4+VHztuOV9KOiXj5WiXrW9VifC093VLQivbpq7e8cqt2kqu9Uc/ixdVNVFU01UzTVHXExs/aK67dUVUVTTVHVMTs1uRi2cmna9biruntj7Xj5Wh1071Y1fLj6NXRP3s23RWYc48si7w+2vnDmPu/MXXLtG1ORT4Sn6UdEvYxsyxlRvZuRM9tPVMfYydy3Xarmi5RNNUdkxs/KZmmYmmZiY6pgr1llfGXJT4hbV9OfMfdtBncXWr9nam9Hhae+eifvexi5+PlbRbr2q+jV0S0qtTXZ2nlr06yq7iJ2n8HaAWFoAAAAAAAAAAAAAAAAAAAAAAAAAAAAAAAAAAAAAABmONuI6tEwqbOLVtmX/wBCdt+RT21ez/gHqarr+maRE/HcqiivbeLdPyq5+yGfufCRplNW1vEy6436ZmKY/qw+k6RqHEefXTZma6p+Vdv3ZnaPPM97ZWvg1xYtbXtQvVXNuuiiIjf6p3B6OBx7ouZXFF2q7i1TO0Tep+T98TO32tNRXTcoproqiqmqN4qid4mEo4i4KzNGs1ZVm5GVi0xvVVFPJqo+uO7zw7fAHEVzEzqNLya5qxr87Wt5/V19kR5p6tu/7QU4AAAAAAAAAAAAAAAAAAAAAAAAAAAAAAAAAAAAAAAAAAAAAAAAAAAAAAAAAAAAAAAAAAAHzc/V1fVKAr9XHKomI7Y2QO5RVbuVW64mmqmZiYnsmAUb4Lv8Ozv92n8m4Yn4L7ddOlZlyaZimq9ERPftHT+bbAAAAAAAAAAAAAAAAAAAAAAAAAAAAAAAAAAAAAAAAAAAAA471i1fo5N2imuPO8jK0Lrqxa//AGVe17Yhsowt9UILtNXd64Y69Yu2K+TdoqonzuPqbK5bou0TRcoiqmeyY3eXlaHRVvVjV8ifo1dMfezbdDnjzhyyLvDc8ea53j7uhi6vk4+1Nc+Fo7quv73s4up42TtEVciv6NXQzuRi38ara9bmnunsn7XCjr1VtU9OX3Q1ay+ienLn4ltRlsXU8nG2iKuXR9Grpezi6vjZG1Nc+Cr7qur72jVq67OO0tenXVW8b7T8vQdW9qGLYueDuXYirtiImdvrfudkxi4ld2J6dtqfPMspMzMzMzvM9cy86rVTTMY490es1k0TGOMby2VNVNdMVUzE0z0xMdr6Z3R9Q+L3PA3Z+aqnomf8s+xoU1F0XY7ws6bUY34dUd/d+gJ1gAAAAAAAAAAAAAAAAAAdbK1DCw9vjeXYsb9XhbkU7/fLE8Z8ZXrOTc03Srk26rc8m9fp69/o0923ex+naPqet3a5xMe5fnf5dyqdoifPVPaCu29f0e7VyaNUw5num9TG/wCL0aaoqpiqmYmJ6pjtSS/wLr1m1NcY1F3b/LbuRM/c6Ol63qnD+VNNm5Xbimra5j3Inkz5pieqfxBah5mga3j67p8ZOP8AJqieTctzPTRV3f8AL0wAAAAAAEk+EHIqvcVX6Jnos0UW6f8A48r86pVtG+Nf2sz/AOOn+WAb/wCD/GoscLWLlNMRXfrrrrnv+VNMfhENK8Pgr9k8D+Cr+aXuA+blFNy3VbuUxVRVExVTPVMShVyJxNSrixM72b08ifqnoVTiXizC0jFuW8e9RezaomKLdE78ie+ru27utg+D9Cv6xq9u9XRV8VsVxXduT1VTHTyfPM/kCvgAAAAAAAAAAAAAAAAAAAAAAAAAAAAAAAAAAAAAAAAAAAAAAAAAAAAAAAAAAAAAAAAAAAPE1HhPRtSy5ycjF+dqneuaK5p5f17fm9sBw4mLYwsajHxbVNqzRG1NFMdEOYAAAAAAAAAAAAAAAAAAAAAAAAAAAAAAAAAAAAAAAAAAAAAAAAAfNVNNdM01UxVTPXExu83K0Wzd3qsT4Kru64eoI7KsLI2yhFbTXbG2cbslk4ORiz87bnk/Sjph120mImNpjeHlapp2LRj134jwVVMf5eqZ+pm3aHpicsJ4ZGo8N6InKuePl4U3K5txbmuqaIneKZnoh8gzt92TMzPce9o2oeEpjGuz8uI+RM9sdzwX7TVNNUVUzMTE7xMdiWm6asuqE+nvyoz6obQdLTM6Myz8raLtP6Ud/nd10GGcZ4xlj2dRXZjZjGWPaQB6ewAAAAAAAAAAAAAB5+u539maLl5kfpWrczT/ABT0R+Mw9BlvhFuTRwvVTE7RcvUUz5+uf6Amem4dzVNUx8SmqeXfuRTNU9O2/XP3bytuDh2NPw7eLi24otW42piPznzpb8HlqLnFNqqY/V266o+7b+qtAMjx/oNrN0yvUbNERlY0cqqYj9Ojt3+rr+9rnDmWov4V+zVG9Ny3VTMeaY2BJuB9Uq03iGzRNU+BypizXG/RvP6M/ZP5yr6BWrlVq7RconaqiqKonzwvkTvETHVIP0AAAAABG+Nf2sz/AOOn+WFkRvjX9rM/+On+WAUjgr9k8D+Cr+aWB1zRuILup5lUYmbcsV37lVEU71RNPKnbo+pvuCv2TwP4Kv5pe4CGY8W9Py//APT0+5diOuzXVVa+/o3U7hjifR8+3bwcW3GFcpjajHqiIif4Z7fzexqmlYer4lWPm2aa6ZieTVt8qie+J7JRvWNOvaJq93ErqnlWqomi5HRvHXEwC4jw+D9Yq1nQ7d67O+RambV2e+Y7ftiY/F7gAAAAAAAAAAAAAAAAAAAAAAAAAAAAAAAAAAAAAAAAAAAAAAAAAAAAAAAAAAAAAAAAAAAAAAAAAAAAAAAAAAAAAAAAAAAAAAAAAAAAAAAAAAAAAAAAAAAAAAAADw+IL88u3YjqiOXPn7Ie46Oo6dTmxTVFXIuU9ETt1wr6nDLOucce6rrK87KZxw7swPWjQb3bet/dL9jQLm/Tfo/+Msj+ku/tYX9FqP7XkD2f7Aq8Yj/4/wDL95v/AP8A1er/AOX3+ju/t/w+/wBBqP7fvDysa/XjX6btudpjs747mweVjaJbs3YruXZucmd4p5O0fa9Vo6OnOrGetraCiynGYs9/YAXWgAAAAAAAAAAAAAAMj8Jf7OWv+pp/lqa5kfhL/Zy1/wBTT/LUDJ/B7dpt8U2aZ/1LddMfXtv/AEVpB9PzLmn59jLs/p2a4riO/bsWzStTxtWwaMrEuRVRVHTHbTPbE+cHcdfOvRj4GRfqnam3aqrn7I3dhiPhA4itWsOvScW5FV+70Xppn9Cnu+ufyBOsezVkZFqzRG9VyuKI+uZ2XuI2jaEn4B0mrUNet5NdM+AxJ8JVV2cr/LH39P2KTrupRpGj5OdNMVTap+TTM9dUztEffIOxl52Jg0RXmZNmxTPVNyuKd/q3dOzxHo1+5FFvUsaap6omuI3+9heHdAyOLci9qerZNybPLmn5M9NU90d0R0Pezvg80u5jVxh3L1m/t8iqqrlU7+eAa+J3jeOp+p5wNq+Zg6vXw/nVb0xNVNETO/g66euInunaVDAHj5/FGjabl14uZmeDv0bcqnwVc7bxvHTEbdUu3perYOr2a72Bf8Nboq5NU8iqnadt+2IB3Ub41/azP/jp/lhZEb41/azP/jp/lgFD4EuRc4Sw+neaOXTP/wA5/ps0KafB7xBawbtemZdzkWr1XKtVT1U19UxP19H/AHKlgJr8KFumNVw7kfpVWJifsqn2qTVVFFM1VTFNMRvMzPREI7xlrFGs67XdsTvYtUxatz9KI33n7Zmfs2BpvgsmrwOpUz+jFVuY+v5W/wDRvWW+D7TasHh+L12nk3MqvwnTHTyeqn+s/a874QddyLV61o+DVVTXdpibs0T0zvO0U/8AffANRk6/pGJc8Hf1HHorjrp5cTMfXs58LU8HUIn4nl2b8x0zFFcTMfXDLaX8HmBbxaJ1G5du5ExvVFFXJpp80d/1vI4n4Uq4et0appGReii3VHLiZ+Vb7piY7NwUsePwrq9WtaJayrkRF6mZt3do2jlR2/bExP2vYAAAAAAAAAAAAAAAAAAAAAAAAAAAAAAAAAAAAAAAAAAAAAAAAAAAAAAAAAAAAAAB+TMREzPVCL6rxJqepZ9eROXetUcre3bt1zTFEdnV2+dZ7n6ur6pQEFZ4D1nJ1bSK4zK5uXsevkeEnrqjbeN/O07D/Bd/h2d/u0/k3AAAAAAAAAAAAAAAAAAAAAAAAAAAAAAAAAAAAAAAAAAAAAAAAAAAAAAAAAAAAAAAAAAAAAAAAAAADI/CX+zlr/qaf5amuZH4S/2ctf8AU0/y1AwnDWi/29m38SLvgrlNiq5RV2cqJiNp83S/b+FrnDWTVVycnFmP9W3M8iqPrjon6nrfBp+0d3/pqv5qVSBFb/E+t5FvwdzUr/JmNvk1cnf7Yc+jcJ6rq92mYsVWLE9NV69ExG3mjrlYKbVumrlU26YnviH2Do6PpWNo2BRiYlO1MdNVU9ddXbMuTUNPxdTxpx8214WzMxVyeVMdMfU7QDqabp2LpeHTi4dvwdmmZmI3memfPLsXrtuxZru3a4ot0RNVVU9URD8yL9rGsV3r9ym3aojequqdoiE317iDN4rzKdJ0a3X8Wmenbom556u6mAcfDc1azx/Xn2qaos03Ll6Z222p2mKd/vhUHj8NaBZ0DT/A0TFd+58q9c2/SnujzQ9gEo48w8qribMyKca9NmKaJ8JFueT+hHb1NH8GH+DZf/Uf/WHd4+1OzhcP3saa48PlbUUUdu2/TP1bfm+fg7w68XhuLlyNpybtV2n+HaIj8t/tBqUb41/azP8A46f5YWRG+Nf2sz/46f5YB6dPB1zUeGsLUdN2nIm3PhbUzty9qp2mPP8A9/X59jiHiLQopxar161TT1Wsi3vtHm5Ub7fUovBX7J4H8FX80vbqpiqNqoiYnsmARnO4h1vWo+LXci7dpq/0rVG3K+uKY6Xt8McD5OTfoytXtTYxqZ3izV0V3PNMdkfipVFFFEbUU00790bPoH5ERTERERER0REPMyeHtLy9So1C9jcrKpqpri5y6uunq6N9ux6gAyvwh6jaxeH68Saom9lTFNNPbtExMz+G32vR4i4jxNAxuVenwmRXHzdmmemrzz3R52L0bR8/i/VJ1TVZqpw4n6uXEf5Ke6O+f6g0nwd4lzG4apruRMeHu1XKYmf8vREfk1L5oopt26bdumKaKYiKaYjaIiOx9AAAAAAAAAAAAAAAAAAAAAAAAAAAAAAAAAAAAAAAAAAAAAAAAAAAAAAAAAAAAAAA+bn6ur6pQFf56Y2lJ9V4H1fGzq6MTGnJx6qp8HXRVHV2RO89E/gDQ/Bd/h2d/u0/k3DP8G6Fd0LSqreTVTORer5dcUzvFPRtEb9v/LQAAAAAAAAAAAAAAAAAAAAAAAAAAAAAAAAAAAAAAAAAAAAAAAAAAAAAAAAAAAAAAAAAAAAAAAAAAAMj8Jf7OWv+pp/lqa51s7AxdRsRZzbFF63FXKimrq37/wAQTb4NP2ju/wDTVfzUqk8/B0TTdOvzewsO1ZuTTyZqpjp27vwegAAA4si/axbFy/fri3at0zVVVPVEOVneNcHU9S0mjD0y3y+Xcibvy4p+THVHTPft9wMhnZ2p8c6t8Swom3hW55URPRTTH0qu+e6P+W90LQsPQsSLOLTvXP6y7V+lXPs8zAYfDXF+BRVTh03LFNU71RbyKad5+92f7J468Yyf/wBun3gUoYPRdO4vtavi3NQvX6sWmve5FWTFUbfVv0t4DOanwdg6prkajk3Lk0zTEV2Y6q5jt37I27IaGimmiimiimKaaY2iIjaIh9ACN8a/tZn/AMdP8sLI8zK4e0nMyK8jJwLNy7XO9VdUdMg63BX7J4H8FX80vccOLjWcPHox8a3TbtURtTRT1Q5gAAHgcW8R0aDgx4Pk15l3eLVE9n70+b83vptxPwzxBq+u5OVRi012pnk2p8LRHyI6uiZ+37QfXDnC+Rr1/wDtjXK66rVyeVTRM7Td9lKi26KLVFNFummiimNoppjaIhNqdI45ppimm9kRERtERlU9H4v3+yeOvGMn/wDbp94FKHg8I42r42Bep1uu5Xfm7vRNdyK55O0dsTPbu94AAAAAAAAAAAAAAAAAAAAAAAAAAAAAAAAAAAAAAAAAAAAAAAAAAAAAAAAAAAAAAAAAAAAAAAAAAAAAAAAAAAAAAAAAAAAAAAAAAAAAAAAAAAAAAAAAAAAAAAAAAAAAAAAAAAAAAAAAAAAAAAAAAAAAAAAAAAAAAAAAAAAAAAAAAAAAAAAAAAAAAAAAAAAAAAAAAAAAAAAAAAAAAAAAAAAAAAAAAAAAAAAAAAAAGW1TjzTNOzqsWm3eyKrc8m5VbiOTE9sRvPSDUjp6XqWLq2FRl4dzl2qujpjaaZ7YmO93AAAAAAAAAAAAAAAAAAAAAAAAAAAAAAAAAAAAAAAAAAAAAAAAAAAAAAAAAAAAAAAAAAAAAAAAAAAAAAAAAAAAAAAAAAAAAAAAAAAAAAAAAAAAAAAAAAAAAAAAAAAAAAAAAAAAAAAAAAAAAAAAAAAAAAAAAAAAAAAAAAAfNczFFUx1xCBTMzMzM7zPWvtz9XV9UoCCk/BdM/2bm079EXonb7G3Yf4Lv8Ozv92n8m4AAAAAAAAAAAAAAAAAAAAAAAAAAAAAAAAAAAAAAAAAAAAAAAAAAAAAAAAAAAAAAAAAAAAAAAAAAAAAAAAAAAAAAAAAAAAAAAAAAAAAAAAAAAAAAAAAAAAAAAAAAAAAAAAAAAAAAAAAAAAAAAAAAAAAAAAAAAAAAAAAAB81xyqJiO2NkDuUVW7lVuuJpqpmYmJ7Jhfniajwno2pZc5ORi/O1TvXNFc08v69vzB4nwX266dKzLk0zFNV6Iie/aOn822cOJi2MLGox8W1Tas0RtTRTHRD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5MxETM9UIvqvEmp6ln15E5d61Ryt7du3XNMUR2dXb5wWkZjgPWcnVtIrjMrm5ex6+R4SeuqNt4387TgAAAAAAAAAAAAAAAAAAAAAAAAAAAAAAAAAAAAAAAAAAAAAAAAAAAAAAAAAAAAAAAAAAAAAAAAAAAAAAAAAAAAAAAAAAAAAAAAAAAAAAAAAAAAAAAAAAAAAAAAAAAAAAAAAAAAAAAAAAAAAAAAAAAAAAAAAAAAAAAAAA+bn6ur6pQFfrn6ur6pQEFI+C7/Ds7/dp/JuGH+C7/Ds7/dp/JuAAAAAAAAAAAAAAAAAAAAAAAAAAAAAAAAAAAAAAAAAAAAAAAAAAAAAAAAAAAAAAAAAAAAAAAAAAAAAAAAAAAAAAAAAAAAAAAAAAAAAAAAAAAAAAAAAAAAAAAAAAAAAAAAAAAAAAAAAAAAAAAAAAAAAAAAAAAAAAAAAAAfk9MbSk+q8D6vjZ1dGJjTk49VU+Droqjq7IneeifwVkBn+DdCu6FpVVvJqpnIvV8uuKZ3ino2iN+3/l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ZbVOPNM07Oqxabd7IqtzyblVuI5MT2xG89LT1zMUVTHXEIFMzMzMzvM9YLnpepYurYVGXh3OXaq6OmNppntiY73cYj4Lpn+zc2nfoi9E7fY24AAAAAAAAAAAAAAAAAAAAAAAAAAAAAAAAAAAAAAAAAAAAAAAAAAAAAAAAAAAAAAAAAAAAAAAAAAAAAAAAAAAAAAAAAAAAAAAAAAAAAAAAAAAAAAAAAAAAAAAAAAAAAAAAAAAAAAAAAAAAAAAAAAAAAAAAAAAAAAAAAAPm5+rq+qUBX6uOVRMR2xsgdyiq3cqt1xNNVMzExPZMAo3wXf4dnf7tP5NwxPwX266dKzLk0zFNV6Iie/aOn822AAAAAAAAAAAAAAAAAAAAAAAAAAAAAAAAAAAAAAAAAAAAAAAAAAAAAAAAAAAAAAAAAAAAAAAAAAAAAAAAAAAAAAAAAAAAAAAAAAAAAAAAAAAAAAAAAAAAAAAAAAAAAAAAAAAAAAAAAAAAAAAAAAAAAAAAAAAAAAAAAAAeJqPCejallzk5GL87VO9c0VzTy/r2/N7YDhxMWxhY1GPi2qbVmiNqaKY6Ic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JmIiZnqhF9V4k1PUs+vInLvWqOVvbt265piiOzq7fOs9z9XV9UoCCs8B6zk6tpFcZlc3L2PXyPCT11RtvG/nadh/gu/w7O/3afybgAAAAAAAAAAAAAAAAAAAAAAAAAAAAAAAAAAAAAAAAAAAAAAAAAAAAAAAAAAAAAAAAAAAAAAAAAAAAAAAAAAAAAAAAAAAAAAAAAAAAAAAAAAAAAAAAAAAAAAAAAAAAAAAAAAAAAAAAAAAAAAAAAAAAAAAAAAAAAAAAAAHzc/V1fVKAr/AD0xtKT6rwPq+NnV0YmNOTj1VT4OuiqOrsid56J/AGh+C7/Ds7/dp/JuGf4N0K7oWlVW8mqmci9Xy64pneKejaI37f8Al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Z">
            <a:extLst>
              <a:ext uri="{FF2B5EF4-FFF2-40B4-BE49-F238E27FC236}">
                <a16:creationId xmlns:a16="http://schemas.microsoft.com/office/drawing/2014/main" id="{D1AABC1E-D638-4251-8039-44A791447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7913" y="80169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9" name="AutoShape 9" descr="data:image/jpeg;base64,/9j/4AAQSkZJRgABAQAAAQABAAD/2wBDABALDA4MChAODQ4SERATGCgaGBYWGDEjJR0oOjM9PDkzODdASFxOQERXRTc4UG1RV19iZ2hnPk1xeXBkeFxlZ2P/2wBDARESEhgVGC8aGi9jQjhCY2NjY2NjY2NjY2NjY2NjY2NjY2NjY2NjY2NjY2NjY2NjY2NjY2NjY2NjY2NjY2NjY2P/wAARCAQHBS0DASIAAhEBAxEB/8QAGwABAQEAAwEBAAAAAAAAAAAAAAcGAwQFAgH/xABOEAEAAQMCAQYICgcHAgYDAQEAAQIDBAURBhIWITFBURNUVWGTo9HSBxQiI1JxgZGhsTIzNmJyssEVJDVCQ3PhdPAXU2OCksI3lKIlZP/EABoBAQADAQEBAAAAAAAAAAAAAAADBAUGAgH/xAAwEQEAAgEDAgUCBQQDAQAAAAAAAQMCBBEhEjEFEzJBYSKhUXGBkdEUUrHwIyRC8f/aAAwDAQACEQMRAD8AoAAAAAAAAAAAAAAAAAAAAAAAAAAAAAAAAAAAAAAAAAAAAAAPyZiImZ6oRfVeJNT1LPryJy71qjlb27duuaYojs6u3zrPc/V1fVKAgrPAes5OraRXGZXNy9j18jwk9dUbbxv52nYf4Lv8Ozv92n8m4AAAAAAAAAAAAAAAAAAAAAAAAAAAAAAAAAAAAAAAAAAAAAAAAAAAAAAAAAAAAAAAAAAAAAAAAAAAAAAAAAAAAAAAAAAAAAAAAAAAAAAAAAAAAAAAAAAAAAAAAAAAAAAAAAAAAAAAAAAAAAAAAAAAAAAAAAAAAAAAAAAB83P1dX1SgK/z0xtKT6rwPq+NnV0YmNOTj1VT4OuiqOrsid56J/AGh+C7/Ds7/dp/JuGf4N0K7oWlVW8mqmci9Xy64pneKejaI37f+WgAAAAAAAAAAAAAAAAAAAAAAAAAAAAAAAAAAAAAAAAAAAAAAAAAAAAAAAAAAAAAAAAAAAAAAAAAAAAAAAAAAAAAAAAAAAAAAAAAAAAAAAAAAAAAAAAAAAAAAAE51f4Q8ujULlvTbNj4vbqmmKrlM1TXt29ExtDVcL8SWOIMSZimLWVb/WWt/wAY8wPcAAAAAAAAAAAAAAAAAAAAAAAAAAAAAAAAAAAAAAAAAAAAAAAAAAAAAAAAAAAAAAAAAAAAAAAAAAAAAAAAAAAAAAHHfv2sa3Ny/cot0R/mqnaGd1DjDHtb0YNub1X06+in2z+Dzlnjj3T06e26dsI3aYTueJNVnI8L8an+Dkxydu7ZudLzf7Q06zlcnkzcjpjumJ2n8YecLYznaE2p0NmmxjLLbaXbASKQAAAAAAAAAAAAAAAAAAAAAAAAAAAAAAAAAAAAAAAAAAAAAAAAAAAAAAAAAAAAAAAAAAAAAAACMcUaFd0PU67cxM41yZqs199Pd9cOjpmo5GlZ1vMxa+Tctz1dlUdsT5lm1rScfWtOuYmTHRPTRXHXRV2TCNarpuRpOfcw8qnauieiY6qo7JjzAseh6xj63p1GXjztv0V0TPTRV2xL0UV4b12/oOoxft712a/k3rW/6VPtjsWPCy7GfiW8rGuRcs3Y5VNUA5wAAAAAAAAAAAAAAAAAAAAAAAAAAAAAAAAAAAAAAAAZbVOPNM07Oqxabd7IqtzyblVuI5MT2xG89INSOnpepYurYVGXh3OXaq6OmNppntiY73cAAAAAAAAAAAAAAAAAAAAAAAAAAAAAAAAAAAAAB81zMUVTTG8xHRHeDrZ2pYmn0crKv00TtvFPXVP1QzOocY3Kt6MCzyI/8y50z9kdX5s3k37uRfru36qqrlU71TLiUs78p7cOn0/hdVfOf1T9nNk5eRmXPCZN6u7V31T1fV3OEEDUiIiNoFN0fG+KaTi2dtpptxM/XPTP4ynenY/xrUcextvFdyIn6t+n8FQWtPHeWF4zZxjh+r9AWmCAAAAAAAAAAAAAAAAAAAAAAAAAAAAAAAAAAAAAAAAAAAAAAAAAAAAAAAAAAAAAAAAAAAAAAAAPC4q4eta9gcmNqMu1EzZuT/LPml7oCB5Fi7jX67F+iq3dt1TTVTV1xLRcGcTVaLl/F8mqZwb0/K/9Or6Uf1azjjhf+1LE5+FR/fbVPyqYj9bTHZ9cdn3dyWz0TtIL9RVTXRFdFUVU1RvExO8TD6TngLijwFVGk59z5qqdse5VP6M/RnzdyjAAAAAAAAAAAAAAAAAAAAAAAAAAAAAAAAAAAAAAA+a5mKKpjriECmZmZmZ3metfbn6ur6pQEFJ+C6Z/s3Np36IvRO32Nuw/wXf4dnf7tP5NwAAAAAAAAAAAAAAAAAAAAAAAAAAAAAAAAAAAAAADNcQcNRlTXl4MRTfnprt9lfnjuli6ommqaaomJidpiextuKdc+J25wsWr+8Vx8uqP8ke2WIUbunq4dV4ZN0072dvb8f8AfwB9V267e3Loqp5URVG8bbx3vlC0e73uDsfw2s+EmOizRNX2z0f1lvGX4Hx+TiZORMfp1xRH2R/y1C9TG2DlfE7OvUTH4cACZnAAAAAAAAAAAAAAAAAAAAAAAAAAAAAAAAAAAAAAAAAAAAAAAAAAAAAAAAAAAAAAAAAAAAAAAAAACece8L+DmvV8C38menIt0x1T9OP6/f3qG/KqYqpmmqImJjaYntBAFP4G4o/tKzGnZ1f97t0/N11T+tpj+sfj97M8acMTo2V8bxKJnBvVdG3+lV9H6u5mbN65j3qL1muaLlExVTVTPTEwC+jwOE+I7evYHy5inMtREXaI7f3o80/g98AAAAAAAAAAAAAAAAAAAAAAAAAAAAAAAAAAAAHzXHKomI7Y2QO5RVbuVW64mmqmZiYnsmF+eJqPCejallzk5GL87VO9c0VzTy/r2/MHifBfbrp0rMuTTMU1XoiJ79o6fzbZw4mLYwsajHxbVNqzRG1NFMdEOYAAAAAAAAAAAAAAAAAAAAAAAAAAAAAAAAAAAAB5Ov6xRpWL8jarIuRtbp7vPPmdrU9Qs6Zh1ZF6d9uimntqnuTjOzL2flV5F+reuufsiO6ENtnTG0d2n4fovPy68/TH3cVy5XduVXLlU1V1TvVVPXMvb4a0SdRv/GMin+6256vpz3fV3unoulXNVzIt0702qem5X3R7VEx7FvGsUWbNEUW6I2piEFNfVPVPZp+I63ycfKr9U/Z1tT0rG1PG8FeoiJpj5FdMdNH1ebzMhc4S1Km/yKIt10b9Fzl7Rt9XW3os51Y58yxdPrrqI6cZ4+XT0rBp03AtY1NXKmnpqq75nrdwHuI2jaFXLKc8pyy7yAPryAAAAAAAAAAAAAAAAAAAAAAAAAAAAAAAAAAAAAAAAAAAAAAAAAAAAAAAAAAAAAAAAAAAAAAAAAAAA4cvGs5mLcxsm3Fy1cp5NVM9sI7xNoF7QdQm1VvXj3N5s3PpR3T54Wh0NZ0nH1nT7mJkx0VdNNcR00VdkwCM6ZqORpWdbzMWvk3Lc9XZVHbE+ZZND1jH1vTqMvHnbforomemirtiUc1bTMjSM+5h5VO1dE9Ex1VR2THmdrhvXb+g6jF+3vXZr+Tetb/pU+2OwFqHBhZdjPxLeVjXIuWbscqmqHOAAAAAAAAAAAAAAAAAAAAAAAAAAAAAAAAAAAAAAAAAAAAAAAAAAAAAAAAAAAAAAAAAAAAAAAAA4si/axbFd+9XFFuiN5mXJMxTEzMxER0zM9jBcS63OpX/AAFiqYxbc9H789/sR2ZxhG63pNLlqc+mO3u6etard1XMm7VvTap6LdH0Y9rr4OHez8ujHsU711T19kR3y4bVuu9dpt26ZqrrnammOuZUPQdHo0rE+VtVkXI3uVf0jzKmGE2Zby6HVajDR1Rjh39odrTdPs6bh049mOrpqq7ap75dsF6I24hyuWU5zOWXeQB9eQAAAAAAAAAAAAAAAAAAAAAAAAAAAAAAAAAAAAAAAAAAAAAAAAAAAAAAAAAAAAAAAAAAAAAAAAAAAAAAAAAHh8VcPWtewOTHJoy7UTNm5Pf9GfNKP5Fi7i5Fyxfom3dt1TTVTV1xK+Mjxvwv/atic/Co/vtqn5VMf6tMdn1x2fd3AyfBnE1Wi5fxfJqmcG9Pyv8A06vpR/VWKKqa6IroqiqmqN4mJ3iYQGY2naetuuA+KfAV0aTn3Pmqp2sXKp/Rn6M+buBRgAAAAAAAAAAAAAAAAAAAAAAAAAAAAAAAAAB+TMREzPVCL6rxJqepZ9eROXetUcre3bt1zTFEdnV2+cFpGY4D1nJ1bSK4zK5uXsevkeEnrqjbeN/O04AAAAAAAAAAAAAAAAAAAAAAAAAAAAAAAAAM/wAT658QtTi41X95uR0zH+nHtecsoxjeUtNOV2cYYd3Q4r1zlzVp+LV8mOi9XHb+77WUOtqOFND8LVTqGVR8imd7VE/5p+l9Sj9VuTqf+LQUf7zL0OF9D+JWozMmj+8Vx8mmf8ke2WiBexxjGNocvfdldnOeYA9IQAAAAAAAAAAAAAAAAAAAAAAAAAAAAAAAAAAAAAAAAAAAAAAAAAAAAAAAAAAAAAAAAAAAAAAAAAAAAAAAAAAAAAE8494X5E16vgW/kz05FumOr9+P6/f3sEv9VMVUzTVETExtMT2pTxrwxOj5XxvEomcG9V0RH+lV9H6u4Gm4G4o/tGzTp2dX/e7cfN11T+tpj+sfj97YoFZu3LF6i9Zrmi5RMVU1UztMTCvcJcR29ewdrk005lqNrtEdv70eafwB74AAAAAAAAAAAAAAAAAAAAAAAAAAAAAAAPm5+rq+qUBX65+rq+qUBBSPgu/w7O/3afybhh/gu/w7O/3afybgAAAAAAAAAAAAAAAAAAAAAAAAAAAAAAAHV1HOs6diV5F+fk09UdtU9kQ+TO3MvWOM5TGOPeXW13V7elYnK6Kr9fRbo/rPmhO7125fvV3btU111zvVVPbLm1DOvahl15F+d6quqOymOyIc2j6Xd1XMizRvTRHTcr+jHtUc85sy2h1Wl0+GjqnLPv7y7fDmizqeR4W9Exi25+VP057o/q39NMU0xTTERTEbREdjixca1iY9FixTFNuiNohzLdeEYQ5/WarLU57+0dgBIpgAAAAAAAAAAAAAAAAAAAAAAAAAAAAAAAAAAAAAAAAAAAAAAAAAAAAAAAAAAAAAAAAAAAAAAAAAAAAAAAAAAAAAAADhy8azmYtzGybcXLVynk1Uz2w5gEX4m0C9oOoTaq3rx7m82bn0o7p88OjpmoZGl51vLxa+Tctz9lUdsT5pWfWdJx9Z0+5iZMdFXTTXEdNFXZMI1q2mZGkZ9zDyqdq6J6JjqqjsmPMCx6HrGPrenUZePO09VyiZ6aKu2JeiivDmu39B1Gm/b3qs1fJvW9/06fbHYseFmWM/EtZWNci5ZuxvTVAOcAAAAAAAAAAAAAAAAAAAAAAAAAAAAAH5PTG0pPqvA+r42dXRiY05OPVVPg66Ko6uyJ3non8FZAZ/g3QruhaVVbyaqZyL1fLrimd4p6Nojft/5aAAAAAAAAAAAAAAAAAAAAAAAAAAAAAAAfkztG89QPi9et49mu7dqii3RG9VU9kJ3rmrXNVy5r6abFHRbo7o7588u7xNrnx+98Wx6v7tbnpmP9Se/wCp4VFFVyumiimaqqp2iI65lSus6p6Y7Ol8O0XlY+bZ3n7OXDxLublUY9inlV1ztHm88qNpWm2dLw6bFrpnrrr7ap73U4e0anS8XlXIicm5Hy6vo/uw9hNTX0xvPdneIa3z8ujD0x9wBOywAAAAAAAAAAAAAAAAAAAAAAAAAAAAAAAAAAAAAAAAAAAAAAAAAAAAAAAAAAAAAAAAAAAAAAAAAAAAAAAAAAAAAAAAAAAB4fFXD1rXsDkxyaMu1EzZuT3/AEZ80vcAQPIsXcXIuWL9E27tuqaaqauuJaLg3iarRMv4vk1TODen5Uf+XP0o/q1nG/C/9q2Jz8Kj++2qflUx/q0x2fXHZ93clsxtO09YL9RXTXRTXRVFVNUbxMTvEw+k44D4o8BXRpOfc+aqnaxcqn9Gfoz5p7FHAAAAAAAAAAAAAAAAAAAAAAAAAAAAAAAAAAAAAAAAAAAAAAAAAAAAAAAAAAAAAZPivXNoq0/Fq6eq9XH8vtd/iXW406x8Xx6v71cjon6Ed/19zBzMzMzMzMz1zKtdbt9MNvw3RdU+dZHHt/L8bXhXQ/i1EZ2VR89VHzdM/wCSO/65efwrofxmunOyqfmaZ+bpn/PPf9UNq+U1f+pe/E9b3prn8/4/kAWmCAAAAAAAAAAAAAAAAAAAAAAAAAAAAAAAAAAAAAAAAAAAAAAAAAAAAAAAAAAAAAAAAAAAAAAAAAAAAAAAAAAAAAAAAAAAAAAAAJ5x7wvyJr1fAt/JnpyLdMdX78f1+/vUN+VUxVTNNURMTG0xPaCAKfwNxR/aNmnTs6v+924+brqn9bTH9Y/H72Z414YnR8r43iUTODeq6Ij/AEqvo/V3MzZu3LF6i9Zrmi5RMVU1UztMTAL6PA4S4jt69g7XJppzLUbXaI7f3o80/g98AAAAAAAAAAAAAAAAAAAAAAAAAABltU480zTs6rFpt3siq3PJuVW4jkxPbEbz0tPXMxRVMdcQgUzMzMzO8z1guel6li6thUZeHc5dqro6Y2mme2JjvdxiPgumf7Nzad+iL0Tt9jbgAAAAAAAAAAAAAAAAAAAAAAAAAAPO1rVbelYc3KtqrtXRbo759js52ZZwMWvIv1bUU9nbM90JxqWoXtSzKsi9PX0U09lMd0IbbOiNo7tHQaOdRl1ZemPv8ODIv3Mm/XevVzXcrneqZenw9o1WqZPKuRMY1ufl1fSn6MOrpWm3dUzKbFrojrrr7KY71Gw8WzhY1GPYp5NFEbR5/PKCqvrneezW8Q1kafHy6/VP2hy0UU26KaKKYpppjaIjqiH0C65gAAAAAAAAAAAAAAAAAAAAAAAAAAAAAAAAAAAAAAAAAAAAAAAAAAAAAAAAAAAAAAAAAAAAAAAAAAAAAAAAAAAAAAAAAAAAAAAAAAABw5eNZzMW5jZNuLlq5TyaqZ7YR3ibQL2g6hNqrevHubzZufSjunzwtDoazpOPrOn3MTJjoq6aa4jpoq7JgEY0zUMjS863l4tfJuW5+yqO2J80rLoesY+t6dRl487T1XKJnpoq7YlHNW0zI0jPuYeVTtXRPRMdVUdkx5na4c12/oOo037e9Vmr5N63v+nT7Y7AWocGFmWM/EtZWNci5ZuxvTVDnAAAAAAAAAAAAAAAAAAAAAAAAB83P1dX1SgK/VxyqJiO2NkDuUVW7lVuuJpqpmYmJ7JgFG+C7/Ds7/dp/JuGJ+C+3XTpWZcmmYpqvRET37R0/m2wAAAAAAAAAAAAAAAAAAAAAAAAD4u3KLNqq5cqimiiN6qp6oh9MRxRrnx25OHjVf3eiflVR/nn2Q8Z5xhG61pdNlqLOmO3u6Wv6xXquX8nenHt9Fun+s+d5+LjXcvIosWKeVcrnaIcdNM11RTTEzVM7REdcy3/AA5otOmY/hb0ROVcj5U/RjuhTwxmzLeXR6i6vRUxGMflDt6PplrSsOLNv5Vc9Nyv6U+x3wXoiIjaHKZ55Z5TllPMgD68gAAAAAAAAAAAAAAAAAAAAAAAAAAAAAAAAAAAAAAAAAAAAAAAAAAAAAAAAAAAAAAAAAAAAAAAAAAAAAAAAAAAAAAAAAAAAAAAAAAAAAPD4q4eta9gcmOTRl2ombNye/6M+aUfyLF3FyLli/RNu7bqmmqmrriV8ZHjfhf+1bE5+FR/fbVPyqY/1aY7Prjs+7uBk+DeJqtEy/i+TVM4N6flR/5c/Sj+qsUV010U10VRVTVG8TE7xMIDMbTtPW3PAfFHgK6NJz7nzVU7WLlU/oz9GfNPYCjgAAAAAAAAAAAAAAAAAAAAAAAPE1HhPRtSy5ycjF+dqneuaK5p5f17fm9sBw4mLYwsajHxbVNqzRG1NFMdEOYAAAAAAAAAAAAAAAAAAAAAAAAeLxHrUaZj+CszE5VyPkx9CO+XzLKMY3lJVVlbnGGHeXQ4r1zwVNWn4tXzlUbXa4/yx9H62OftVU11TVVMzVM7zM9cy0PC+h/HLkZmTT/d6J+RTP8Ann2QozOVuTqsMatDRz/9l3+FND8FTTn5VHzlUb2qJ/yx3/W1L8fq7hjGMbQ5jUX5X5znkAPSAAAAAAAAAAAAAAAAAAAAAAAAAAAAAAAAAAAAAAAAAAAAAAAAAAAAAAAAAAAB183Mx9PxLmVlXIt2bcb1VSDsCY618IGdk3K7emUxi2OqK5iJuT/SP++l4U6jr2VTNz43qNymOneK65iPuBaxGcLivXMC5E05927ET00X55cT5unp+5SeF+JbHEGNV8mLWVaj5y1v+Meb8ge6AAAAAAAAAAAAAAAAAAAAAAAAAAAAAAAAAAAAAAAAACece8L8ia9XwLfyZ6ci3THV+/H9fv72CX+qmKqZpqiJiY2mJ7Up414YnR8r43iUTODeq6Ij/Sq+j9XcDS8DcU/2jap03Or/AL3bj5uuZ/W0x/WPx+9skCs3bli9Rds1zRcomKqaqZ2mJjtV3hLiO3r2DtcmKcyzERdo7/3o80/gDQAAAAAAAAAAAAAAAAAAAAAAAAAAAAAAAAAAAAAAAAAAAAAAA4MzKs4WNXkX6uTRRG8+fzQdn2InKdodfWNTtaVhzer2qrnot0fSn2JzlZN3LyK79+qarlc7zLsarqV3VMyq/d6I6qKOymO586Zp97UsynHsx19NVXZTHeo2ZzZO0Op0elx0lc559/d2tA0evVcr5W9OPbne5V3+aPOoVu3Rat027dMU0UxtTTHVEOLBw7OBi0Y9inaimOvtme+XYWq6+iPlha3Vzqc9/wDzHYASKQAAAAAAAAAAAAAAAAAAAAAAAAAAAAAAAAAAAAAAAAAAAAAAAAOhq2sYWjY3h869FFM9FNMRvVXPdEMRm/CVkTXMYGBaopjqm/VNUz9kbbfeCjCYW/hH1amr5zGw66d+qKaon+Zo9E480/UbtNjLonCu1dFM1Vcqiqfr7PtBrB+P0AAAAAABNfhL1O5c1CzptFUxatURcriO2uerf6o/NSkd44rmvi3OmeyaI+6ikHvcA8M42Xjzqmfbi7Typps2qo3p6OuqY7eno+xQ6YimmKaYiIiNoiOx4XA9MUcJYER2xVP311PeB4fEvDeLrmHX83TRmU0/NXojad+yJ74S7Qc+5o+u4+R008i5yblPfTPRVC03rtuxZrvXaoot26ZqqqnqiI60Oot16nq8UWqZ5WTf2iO7lVf8guoAAAAAAAAAAAAAAAAAAAAAAAAAAAAAAAAAAAAAAAAADhy8azmYtzGybcXLVynk1Uz2w5gEX4m0C9oOoTaq3rx7m82bn0o7p88OjpuoZGl51rLxa+Tdtz9kx2xPmlZ9Z0nH1nT7mJkx0VdNNcR00VdkwjWraZkaRn3MPKp2ronomOqqOyY8wLHoWsY+t6dRlY87T1XLcz00VdsPRRThzXL+g6jTkW96rVXybtrforp9sdix4WZYz8S3lYtyLlm5G9Mx/wB9YOwAAAAAAAAAAPi5ct2bc3LtdNFFPTNVU7RH2vA1DjfQ8KZpjJnJrj/LYp5X49X4g0QnmZ8JVyd4wtPop7qr1cz+Ebfm8bI4716/M8jJt2Inst2qf67yCuCJXuItZv8A6zU8raeym7NMfg6dzNy7v63KvV/xXJkF4qqimN6piIjtlxzkWIiZm9biI65mqEEnpneQF4+P4fjdj0kHx/D8bsekhBwF3nPw4jecux6SEf1XiTU9Sz68icu9ao5W9u3brmmKI7Ort87yAFZ4D1nJ1bSK4zK5uXsevkeEnrqjbeN/O07CfBbXM4uoUbdEV0TE/XE+xuwAAAAAAAAAAAAAAAAAAAAfNddNuiquuqKaaY3mZ6ohPuIdZq1TJ5NuZjGtz8iPpfvS73FWufGa6sHFq+Zpn5yqP88931QzcRMzEREzM9UQp3Wb/TDo/DdF5cebZ39vh949i5k36LNmia7lc7UxCi6LpVvSsOLdO1V2rpuV98+x0+GtEjTrHh79MfGrkdP7kd31973UtNfTG891LxHW+dPl4emPuAJ2SAAAAAAAAAAAAAAAAAAAAAAAAAAAAAAAAAAAAAAAAAAAAAAAAPi7cos2q7tyrk0UUzVVM9kR1vtn+OcqcXhXL5M7VXeTaj7Zjf8ADcEx13Vr+t6pcyrvK5Mztat778insj/vtbXhzgLGpxqMjWaart6uN4sRVMU0fXt0zLJ8GYdObxPhW66d6KKpuVf+2N4/GIWUHhX+DtBv2ponAoo7qrdU0zH4p7xVwte0C7Tcorm9h3J2ouTHTTPdV5/zV95nEeDTqOg5uPVTvM2pqo/ijpj8YBmPg94iuZMTpOXXNVdFPKsV1T0zTHXT9nZ5vqbpDNGzJwNYxMqJmPBXaZnbtjfpj7t1zAAAAAAARvjX9rM/+On+WFkRvjX9rM/+On+WAUjgr9k8D+Cr+aXkah8IWLh5d/GowL1yuzXVbmZrimJmJ2871+Cv2TwP4Kv5pdTM4E0fMybuRXOTTcu1TXVybkbbzO89cecGQ1HiDWuLKviOJYi3Zmem1bn9Lu5VU/8ADVcI8H06NVGbm1U3M2Y2ppp/Rtb9e3fPneDrfwe38WxVf0y/OTFMTM2q42r280x1z5uh5egcX6ho96m3euV5OJvtVarneaY/dmer6uoFeHDi5NrMxbWTj1xXau0xVTVHbDmAAAAAAAAAAAAAAAAAAAAAAAAAAAAAAAAAAAAAAAAAAAeHxVw9a17A5McmjLtRM2bk/wAs+aXuAIHkY93FyLli/RNu7bqmmqmeuJaHg3iarRMvwGRVM4N6flx1+Dn6Uf1a7jfheNVx5zsOj++2qemmP9WmOz647Pu7ksmJidpjaYBfqK6blFNdFUVU1RvFUTvEx3vpOOA+KPi9dGk59z5mqdrFyqf0J+jPmns/72o4AAAAA/KqoppmqqYiIjeZnsYviLj6xiTXj6TFORejom9P6FP1fS/L6wavP1DE02xN/NyKLNvvqnpn6o65+xh9Y+EaqZqt6RjxEdXhr0dP2U+37mJzs/K1HIm/mX671ye2qerzRHZDht2671ym3aoqrrqnammmN5mfqB2dQ1TO1O5y87Ku357Iqnoj6o6odRrdJ4A1LNim5m1U4Vqeyr5Vc/Z2fbLY6bwTouBETVjzlXI/zX55Uf8Ax6vwBJsfFyMqvkY1i7eq7rdE1T+D2cbg3XsnaYwKrdPfdqpp/CZ3V+1at2aIotW6bdEdVNMbRD7BMLPwc6rXtN3JxLcd3Kqqn8nct/BncmPnNVopn92xM/8A2hQwGEo+DTHj9PUrs/VaiP6uSn4NcGJ+Xn5Ex5qaYbcBi/8Aw203xzL/AP59h/4bab45l/8A8+xtAGKq+DjTaaZn45ldEb/5fYmi/wA9MbSk+q8D6vjZ1dGJjTk49VU+Droqjq7IneeifwBofgu/w7O/3afybhn+DdCu6FpVVvJqpnIvV8uuKZ3ino2iN+3/AJaAAAAAAAAAAAAAAAAAAABmuKtc+LUTg4tXz1UfOVR/kju+uXd4h1mnS8Xk25icm5HyKfo/vSn9ddVyuquuqaqqp3mZ65lXut2+mGz4bovMnzbI49vl8tdwpofJinUMqjp67NE9n73sdDhjQ/j96MrJp/u1ueiJ/wBSe76m6jojaHimrf6pT+J63p3prnn3/h+gLbnwAAAAAAAAAAAAAAAAAAAAAAAAAAAAAAAAAAAAAAAAAAAAAAAAABkvhKq24boj6WRTH4VNayPwl/s5a/6mn+WoGW+DnbnPG/8A5Ne34KujPB+dTp/EuHduTtbqqm3VPmqjb85iVmAfF7bwNfK6uTO77eTxRqFGm8P5l+qraqbc27fnqq6I9v2AisdM7Qv9O/Jjfr26UP0HCnUNbw8WKeVFd2nlfwxO8/hEriAPxidU40r5x4uBpdduvH8LTbu3Jp35czVETtPm7wbcAAABG+Nf2sz/AOOn+WFkRvjX9rM/+On+WAUfgmYnhPAmPo1R/wD1L3WT+DjNoyOHfi0VR4TGuVRNPmqnlRP4z9zWAJN8IGm28DiGblqNqMqiLu0R1VbzE/lv9qspl8J2RRc1jGsUzE1WrO9XmmZ6vuj8Qez8GWZXe0nJxK5mYx7kTTv2RVHV98TP2towvwXY9VOFn5Ex8m5cpoif4Ymf/s3QA6WrapjaRg15WVXFNNP6NPbXPZEPD4J1/M1749XmeDiLVVHIpop22ieV9/VANSAAAAAAAAAAAAAAAAAAAAAAAAAAAAAAAAAAAAAAAAAAnvHvC/JmvV8C30T05FumOr9+P6/f3qE/JiKomKoiYnomJ7QQBTuBeKP7Qs06bnXP73bj5uuqf1tMf1j8fvZvjXhidHyfjeJRPxG9V1R/pVd31d33MxZu3LF6i7Zrmi5RMVU1UztMTHaC+jP8JcR29ewdrkxTmWYiLtHf+9Hmn8GgAdPU9TxNJxKsnNuxbtx0RHbVPdEdsupxDxDiaBi+Evzy79cfN2aZ6avZHnSXWNXzNazJycy5yp6qaI/RojuiAenxJxdma3VVZtzOPhb9FqJ6avPVPb9XUzrnwsLJ1DKoxsSzVdu19VNMfj5o86m8NcE4ulxRk5/JycyOmI66Lc+aO2fPIMnw/wAEZ2qxTfyt8TFnpiao+XXHmj+s/io2kaFp+jWuRhY9NNW21Vyrprq+uf8AuHpAAAAAAAAAAAAAAAAAAAAAAAAAAAAAAADparqVnS8Oq/d6Z6qKO2qe5z5WTaxMeu/fqim3RG8ynWsand1XMm9XvTRHRbo+jHtRW2dEfK/odHOoz3n0x3/h1szKvZuTXkX6uVXXO8+bzQ7mh6Rc1XL5PTTYo6blfdHdHnl1tPwb2o5dGPYjeqrrnspjtmVH07Bs6diUY9iPk09c9tU9syrVV9c7z2bWu1cabDow9X+HNZs27Fmi1aoii3RG1NMdkOQF5y8zvzIAPgAAAAAAAAAAAAAAAAAAAAAAAAAAAAAAAAAAAAAAAAAAAAAAAAAAyPwl/s5a/wCpp/lqa5kfhL/Zy1/1NP8ALUCX00VVRVNNMzFMb1TEdUdW8/fDd8PfCBTYxqMbV7dyuaI5NN+3G8zH70f1h53wcW6Luv37dymmuirFriqmqN4mOVS0WqfB5p+TXVcwb9eJVPTyNuXR9nbH3g7N/j/Q7Vuardy/eq7KaLUxP47MHxLxJk8QZFM10+Cx7f6uzE77eeZ7ZaGn4M701fK1S3FPfFmZn7t2g0bgnS9KuU3qoqy79PVVe22pnvin27g8/gDhyvAtVanm0TRkXaeTaoq66KO+fPP5fW2gAnesavrnEeoZGk6Xj1Wse3cqt3KqZ/S2nb5VXZHm/N4d/SJ0PivT8Oq74WuLlmqqqI2jeao6vMrtu3Rapmm3RTREzMzFMbdM9cpvxX/+Q8P+Ox/MClgAnfFnFer6XxDkYmJfoos0RRyYm3TPXTEz0zHne9wNrGbrOm5F7OuRcrovcimYpino2iez63Q424ZxLlnO1u5kXqb0UUzFEbcneIimOzd9fBjTMaHlVdk5MxH2U0+0GzRvjX9rM/8Ajp/lhZEb41/azP8A46f5YBxaVnajw3k4+faomLWRTvFM/o3ad9pj694+xRNP450XLtUzevziXZ67d2mej/3RGz54c03E1TgrBx82xTdtzRVtv10zyp6Ynsl5WX8GtqquZw9Rroo+jdt8qfviY/IHp6rx3pOHYq+KXPjl/b5NNETFMT55ns+pNp+Pa/rEzETey8mvfo/76IiPuiGxx/g0nlROTqfye2Ldrp++Z/o1mi8P6doduYw7XzlUbVXa53rq+3s+qAcuh6Xb0fSrGFbmJ5EfLq+lVPXLi4k1erRNJrzKLMXq4qimmmZ2jeXqvi5bt3YiLlFNcUzFUcqN9p7wTGvSNc4kov6rq1dVjHtWqq6Kao232jeIpp7I88/i9P4LP1WpfxW//s2Os/4Nnf8AT3P5ZY74LP1WpfxW/wD7A3wAAAAAAAAAAAAAAAAAAAAAAAAAAAAAAAAAAAAAAAAAAAOHKxrOZjXMfItxctXKeTVTPbCPcT6Be0HUJtTvXj3N5s3O+O6fPCzuhrOlY+s6fcxMmn5NXTTVHXRV2TAIxpuoZGl51rLxa+Tdtz9kx2xPmlScvjzAt6Hby7G1eXdiaYx9+miqOvleb8/ynGraZkaRqFzDyqdq6J6Ko6qo7JjzOmDsZ+dkajl15WXdm5drnpmfyjuh2tD0TL1zMjHxKPkx03LlX6NEd8+xycO6Bk69m+CsxNFmjpu3pjooj+s+ZXtL0zF0nCoxcO3yLdPXPbVPfM9sg6+haDh6Fi+CxaN7lUfOXqo+VXPs8z1AAAAAAAAAAAAAABltU480zTs6rFpt3siq3PJuVW4jkxPbEbz0g1I6el6li6thUZeHc5dqro6Y2mme2JjvdwAAAAAAAAAAAAAAB81VRRTNVUxFMRvMz1RD6Y3ivXPC1Vafi1fIpna7XH+afo/U8Z5xhG8rGm0+Wos6Mf1dHiPWp1PI8FZmYxbc/Jj6c97yLNq5fvUWrVM13K52ppjtl8dbdcMaH8QsxlZNP95uR0RP+nHd9anjjNuXLpbra9DTEY/pH4u7oekW9KxOT0VX6+m5X/SPND0wXoiIjaHK2WZWZTnlPMgD68AAAAAAAAAAAAAAAAAAAAAAAAAAAAAAAAAAAAAAAAAAAAAAAAAAAADI/CX+zlr/AKmn+Wprmf400jK1rR6MbCiiblN6mueVVtG0RMf1Bjfg0/aO7/01X81KpMNwXwvqWi6xXk5tNqLdVmqiOTXvO8zE/wBG5AAAAATTiv8A/IeH/HY/mUtNOK//AMh4f8dj+YFLABg+OcvVNR1CjQcPDr5FW1yao6fCx3+aIn8mp4e0qnRdHsYUVRVXTE1XKo/zVT0z7Pselt079r9ARvjX9rM/+On+WFkTriTg7VtS17LzMaizNq7VE0zVc2n9GI/oDU8FfsngfwVfzS9x5fDeDe03QcTDyYpi7apmKopneP0pn+r1AAAAAdLWf8Gzv+nufyyx3wWfqtS/it//AGbHWf8ABs7/AKe5/LLHfBZ+q1L+K3/9gb4AAAAAAAAAAAAAAAAAAAAAAAAAAAAAAAAAAAAAAAAAAAAAGd4y4enXdOp+LxT8csTyrc1dHKjtp3/76klyLF3Gv12L9uq3dtzyaqao6YlfGS434XjVcec7Do/vtqnppj/Vpjs+uOz7u4GR4N4lq0PM8BkTM4N6r5cfQq+lH9f+FZorpuUU10VRVTVG8VRO8THegMxMTtMbTDc8B8UfF66NJz7nzNU7WLlU/oT9GfNPZ/3sFHAAAAAAB18vOxMGiK8vJtWKZ6puVxTv94OwPKo4l0S5XNNOqYsTH0rkRH3y9Oiui5RFduqmuiqN4qpneJB9Dju3rVmmKr1yi3EztE1VRD8tZNi9VybV+3cqiN9qa4mdgcoAPmuZiiqY64hApmZmZmd5nrX25+rq+qUBBSfgumf7Nzad+iL0Tt9jbsP8F3+HZ3+7T+TcAAAAAAAAAAAAAA8rX9Yo0rE+TtVkXOi3T/WfM+TMYxvL3XXlblGGMcy6XFGufErc4eNV/eK4+VVH+SPbLDvq7crvXarlyqaq653qqnrmXtcNaJOo3/D36Z+K256f357vq71HKZtydVVXXoad5/X5l3+FND5U06hlUdEdNmie3972Ne/IiKYiIiIiOiIh+rmGEYRtDmtTqMtRZOeQA9q4AAAAAAAAAAAAAAAAAAAAAAAAAAAAAAAAAAAAAAAAAAAAAAAAAAAAAAAAAAAAAA83K0HTMzPozsjFivJommabnLqjbbq6InZ6QAAAAAAAAAAAAD4vWqL9muzdp5Vu5TNNUd8T0S6emaNp+kRcjT8eLPhduXtVVO+2+3XM98u+AAAAAAAAAAAAAAAAAAAAAAAAAAAAAAAAAAAAAAAAAAAAAAAAAnvHvC/JmvV8C30T05FumOr9+P6/f3sCv8xFUTFURMT0TE9qVca8MTo+T8bxKJ+I3quqP9Kru+ru+4Gk4F4o/tCzTpudc/vduPm66p/W0x/WPx+9skCs3bli9Rds1zRcomKqaqZ2mJjtV3hLiO3r2DybkxTm2Y+doj/N+9Hm/IGgAAB811026Kq6p2ppjeZ7oBleNOKp0aiMPC2nNuU7zVPTFqO/bv7k4s2dQ1vPmLdN7LyrnTMzO8/XMz1Q+NUzq9S1LIzLn6V6uatu6OyPsjaFW4M0e3pWh2apoiMjIpi5dqmOnp6Yj7I/qDEf+H+ueC5fJx+VtvyPC9P5bfi6mn6jq/COpeDu267cf6mPcn5Ncd8dn2wsTw+LtGt6xot6nkROTZpm5Zq26d47Pt6vuBiePNdsavVgU4dfKsxa8LPmqqnbafPG34vV+C/B2sZufVHTVVFmmfNHTP5x9yeLJwbh/E+F8KiY2quUeFq8/KnePwmAe4AD5rjlUTEdsbIHcoqt3KrdcTTVTMxMT2TC/PE1HhPRtSy5ycjF+dqneuaK5p5f17fmDxPgvt106VmXJpmKar0RE9+0dP5ts4cTFsYWNRj4tqm1ZojamimOiHMAAAAAAAAAAADiyL9vGsV3r1cUW6I3qmR9iJmdocOpahZ03DqyL09XRTT21T3QnGdmXs/LryL9W9dU9XZEd0OzrWq3NVzJuVb02qei3R3R7XWwcO9n5VGPYp3rqn7IjvlRtsnOdodRodJjpa+vPv7/AA7Gi6Vd1XMi3TvTap6blf0Y9qi49i3jWKLNmmKLdEbREODTNPs6bh049mOrpqq7ap73cWaq+iPli67WTqM+PTHb+QBKoAAAAAAAAAAAAAAAAAAAAAAAAAAAAAAAAAAAAAAAAAAAAAAAAAAAAAAAAAAAAAAAAAAAAAAAAAAAAAAAAAAAAAAAAAAAAAAAAAAAAAAAAAAAAAAAAAAAAAAAAAAAAAAAADhysazmY1zHyLcXLVynk1Uz2w5gEY4n0C9oOoTanevHubzZud8d0+eHQ03UMjS863l4tfJu25380x2xPmWfWdKx9Z0+5iZNPyaummqOuirsmEa1bTMjSNQuYeVTtXRPRVHVVHZMeYFi0LWcfXNOoysedquq5bmemiruekinDuuX9B1GnItb1Wqvk3bW/RXT7e5Y8HMsahh2srFriu1cjemY/L6wdh53ENc2+HtRqidpjGubT5+TL0XR1yzVkaHn2aI3qrx7lNMefkzsCIWKPCX7dE/5qoj8V8piKaYiI2iI2iECt1+DuU1x10zEr3buU3bVFyid6a4iqJ80g+34/Xzcrpt26q652ppiZme6AQu7izOq14luNpm/Nun/AOW0LnZt02bNFqiNqaKYpiPNCEV5FVWZVkU/Jqm5Ncead911xb9OTi2b9H6N2iK4+qY3BygAAAAAAAAAAAAAAA/JmIiZmdojrmWD4l1udRv/ABfHq/utuev6c9/1dzv8V65vNWn4tXR1Xq4/l9rJql1u/wBMOh8N0XTHnWRz7fy+rduu7cpt26ZqrqnammOuZULQNHo0rF+VtVkXI3uVd3mjzOlwvofxO3GZlU/3iuPkUz/kj2y0b3TVt9Uq3iWt8yfKwniO/wAgCwxwAAAAAAAAAAAAAAAAAAAAAAAAAAAAAAAAAAAAAAAAAAAAAAAAAAAAAAAAAAAAAAAAAAAAAAAAAAAAAAAAAAAAAAAAAAAAAAAAAAAAAAAAAAAAAAAAAAAAAAAAAAAAAAAAAAAB4fFPD1rXtP5EbUZVrebNye/unzS9wBA8jHu4uRcsX6Jt3bdU01Uz1xLQcG8S1aJmeAyKpnBvT8uOvwc/Sj+rX8b8LxquPOdh0f321T00x/q0x2fXHZ93clkxMTtMbTAL9RXTcoproqiqiqN6aoneJjvfqccB8UfFq6NKz7nzNU7WLlU/oT9GfNPZ/wB7UgET4k0urR9ayMWaZi3yuVame2ier2fYoHAWv2s/S7en3rkRl41PJimZ6a6I6pj6o6PsejxPw7Y4gw4pqmLeTb38Fd26vNPmS/UNB1fRr+97Gu08ifk3rUTNP1xVALWx3HvEVrDwLmmY1yKsq/HJucmd/B0T17+eerZho17Xb1HgKdQzK46tqa5mfv63p6BwXqGqZNN7ULdzGxZnlVVV9FdfmiJ6ftn8QZiu3Xb5PLpmnlRyo3jrjvV/gjL+N8LYkzO9VqJtVebkz0fhsz/wgcPXrs4WRpuJcuxRR4Cq3ZomqaaY6aeiOzrj7nZ+Dm3n4dvMw8zCybFEzF2iq7aqpiZ6pjeY6+oG2AAH5MxETM9UIvqvEmp6ln15E5d61Ryt7du3XNMUR2dXb5wWkZjgPWcnVtIrjMrm5ex6+R4SeuqNt4387TgAAAAAAAAPA4m1v4hZ+LY9X95uR0zH+nHf9bua5q1vSsSa+iq9X0W6O+e+fNCd3r1zIvV3btU13K53qqntlXus6fpju1/DtF5s+bnH0x93xM7zvPW1HCmh+Gqpz8qj5umd7VE/5p7/AKnQ4c0WrU8nwl2JjFtz8qfpT9GG/pppopimmIppiNoiOqIR017/AFSt+Ja3ojya55930AuOdAAAAAAAAAAAAAAAAAAAAAAAAAAAAAAAAAAAAAAAAAAAAAAAAAAAAAAAAAAAAAAAAAAAAAAAAAAAAAAAAAAAAAAAAAAAAAAAAAAAAAAAAAAAAAAAAAAAAAAAAAAAAAAAAAAAAAAAAE9494X5M16vgW+ienIt0x1fvx/X7+9Qn5MRVExVETE9ExPaCAKbwLxR/aFqnTc65/ercfN11T+tpjs+uPxhnONeGJ0fJ+N4lE/Eb1XVH+lV3fV3fczFq7csXaLtquaLlExVTVTO0xMdoL6M/wAJcR29eweTcmKc2zG12j6X70eb8mgAAAAAAB83P1dX1SgK/XP1dX1SgIKR8F3+HZ3+7T+TcMP8F3+HZ3+7T+TcAAAAAAAOtqGdZ0/EryL87U09UdtU9kQ5b123Ys13btUUUURvVVPZCea7q9zVcvldNNijot0f1nzyiss6I+V7RaSdTnz6Y7urqOde1HLryL89NXVHZTHZEOXSNMu6rmRZt/JojpuV9lMe118PFu5uTRj2KeVcrnaPN55UfSdNtaXh02LXTV1119tUq1eE2TvLc1uqx0tcYYd/b4c+LjWsTHosWKeTbojaIcwLzlpmZneQAfAAAAAAAAAAAAAAAAAAAAAAAAAAAAAAAAAAAAAAAAAAAAAAAAAAAAAAAAAAAAAAAAAAAAAAAAAAAAAAAAAAAAAAAAAAAAAAAAAAAAAAAAAAAAAAAAAAAAAAAAAAAAAAAAAAAAAAAAAAHDlY1nMxrmPkW4uWrlPJqpnthHuJ9AvaDqE2p3rx7m82bnfHdPnhZ3Q1nSsfWdPuYmTT8mrppqjroq7JgEY03UMjS863l4tfJu25380x2xPmWTQtZx9c06jKx52q6rluZ6aKu5HdW0zI0jULmHlU7V0T0VR1VR2THmdnh3XL+g6jTkWt6rVXybtrforp9vcC1jr4OZY1DDtZWLXFdq5G9Mx+X1uwAAAAD8npjaUn1XgfV8bOroxMacnHqqnwddFUdXZE7z0T+CsgM/wboV3QtKqt5NVM5F6vl1xTO8U9G0Rv2/8ALQAAAAAA/H6ynFeuciKtPxavlT0Xq47P3fa855xhG8p9PRlfnGGLocT658fuzi41X92onpmP9SfY8Giiq5XTRRTNVVU7REdcy+W04V0P4vRTnZVPz1UfN0z/AJI7/rlSiMrcnT551aGjaP0+Zd7h7RqdLxuXciJybkfLn6MfRh7AL2OMYxtDlbbcrc5zz7yAPqMAAAAAAAAAAAAAAAAAAAAAAAAAAAAAAAAAAAAAAAAAAAAAAAAAAAAAAAAAAAAAAAAAAAAAAAAAAAAAAAAAAAAAAAAAAAAAAAAAAAAAAAAAAAAAAAAAAAAAAAAAAAAAAAAAAAAAAAAAAAAAB4fFPD1rXtP5EbUZVrebNye/unzSj+Rj3cXIuWL9E27tuqaaqZ64lfGS434XjVcec7Do/vtqnppj/Vpjs+uOz7u4GQ4N4lq0TM8BkVTODen5cdfg5+lH9VaorpuUU10VRVRVG9NUTvEx3oDMTE7TG0w3HAfFHxaujSs+58zVO1i5VP6E/RnzT2f97BSAAAAAAAAAAAefrOq2tKw5u1bVXaui3R9KfY+TMRG8veGGVmUY4xzLp8Sa3Gm2PAWKo+NXI6P3I7/YwUzNUzMzMzPTMz2vvIv3cq/XfvVzXcrneZl6fD2jVarlcq5ExjW5+XV3/uwo5ZTblw6qimvRUzOU/nLu8LaH8arjOyqPmaJ+bpn/ADz3/VDbPmiim3RTRRTFNFMbREdUQ+lzDCMI2hzeq1OWos6p7ewA9qwAAAAAAAAAAAAAAAAAAAAAAAAAAAAAAAAAAAAAAAAAAAAAAAAAAAAAAAAAAAAAAAAAAAAAAAAAAAAAAAAAAAAAAAAAAAAAAAAAAAAAAAAAAAAAAAAAAAAAAAAAAAAAAAAAAAAAAAAAAAAAAAAACe8e8L8ma9XwLfRPTkW6Y6v34/r9/ewK/wAxFUTFURMT0TE9qVca8MTo+TOZiUTODdq6o/0qu76u77gaPgXij+0LVOm51z+9W4+brqn9bTHZ9cfjDZoFau3LF2i7armi5RMVU1UztMTHarvCXEdvXsHk3JinNsxtdo+l+9Hm/IGgGb4m4vxdD+YtUxk5k/6cVbRR56p/o8bh/j+9l6jbxdTsWaKL1UU0XLW8cmZ6t4mZ6Ab1ltU480zTs6rFpt3siq3PJuVW4jkxPbEbz0tPXMxRVMdcQgUzMzMzO8z1guel6li6thUZeHc5dqro6Y2mme2JjvdxiPgumf7Nzad+iL0Tt9jbgA+Llyi1bquXKopopjeqqeqIDu4s7Ms4GLXkX6tqKI+2Z7oTjU9QvanmVZF6dt+imnspjudrX9Yr1XK+RvTjW5+bp7/PPnefjY93LyKLFiiarlc7RClbZ1ztHZ1Gg0cafDzLPV/iHPpWnXtTzKbFrojrrr7KY71Hw8SzhYtGPYp5NFEfbPnl19H0u1pWHFmjaq5PTcr+lPsd9PVX0Rz3Y+v1k6jPbH0x/u4AmZ4AAAAAAAAAAAAAAAAAAAAAAAAAAAAAAAAAAAAAAAAAAAAAAAAAAAAAAAAAAAAAAAAAAAAAAAAAAAAAAAAAAAAAAAAAAAAAAAAAAAAAAAAAAAAAAAAAAAAAAAAAAAAAAAAAAAAAAAAAAAAAAAAAAAA4crGs5mNcx8i3Fy1cp5NVM9sOZ8Xrtuxaru3q6bduiN6qqp2iIBG+J+H72g6hNud68a5vNm53x3T54ebh5mTgZEZGJeqs3aYmIqpnp6Wm4z4sp1n+5YduPilFXK8JVT8quY7Y7o/H8mSB+111V11V11TVVVO8zM7zMlNU0VRVTO1VM7xPdL8AXbDyYzdLs5VO216zFfR543QlWuAsr43wrbt771WKqrU/nH4TCT3KKrdyq3XE01UzMTE9kwCjfBd/h2d/u0/k3DE/Bfbrp0rMuTTMU1XoiJ79o6fzbYH4xPFOufG7k4WLV8xRPy6o/wA8+yHf4q1zwFNWBi1/OVR87XH+WO762NVbrf8AzDf8M0W211kfl/P8P2mmaqoppiZqmdoiO1vuHNFjTMfwt6InKuR8r9yO72ujwpofgqadQyqflzG9qieyPpfX3NS+01bfVKLxLW9c+TXPHuALLFAAAAAAAAAAAAAAAAAAAAAAAAAAAAAAAAAAAAAAAAAAAAAAAAAAAAAAAAAAAAAAAAAAAAAAAAAAAAAAAAAAAAAAAAAAAAAAAAAAAAAAAAAAAAAAAAAAAAAAAAAAAAAAAAAAAAAAAAAAAAAAAAAAAAAAGU+EeMieG48Dv4OL1M3tvo7Ttv5t9vwat810U3KKqLlMVUVRtNNUbxMAgIqOr/B/puZyrmDVVhXZ6do+VRP2dn2T9jEavwrq2kcqq/jzcsx/rWflU/b2x9oPFABvfguy9r2dhTP6VNN2mPq6J/OGo1HhPRtSy5ycjF+dqneuaK5p5f17fmnHBGZ8T4oxJqnam9M2Z8/KjaPx2WIHDiYtjCxqMfFtU2rNEbU0Ux0Q8ziLWqdLxvB2picq5HyY+jH0pdvVtSt6XhVZFz5VXVRT9KpOcrJu5mTXfv1cq5XO8ygus6Y2ju1PDtF52XmZ+mPu4qqqq6pqrmaqqp3mZ65loOF9D+O3YzMmn+70T8mmf88+yHS0HR69Vy9qt6ce303Kv6R51DtW6LNqm3apimiiNqaY6ohFTX1fVLQ8R1vlR5Vff/D6foLjmwAAAAAAAAAAAAAAAAAAAAAAAAAAAAAAAAAAAAAAAAAAAAAAAAAAAAAAAAAAAAAAAAAAAAAAAAAAAAAAAAAAAAAAAAAAAAAAAAAAAAAAAAAAAAAAAAE84p43zsbVL2Fpk0WqLFU0VXJpiqqqqOvr6IiAUMR/ntxF5Q9Tb9057cReUPU2/dBYBH+e3EXlD1Nv3TntxF5Q9Tb90FgEf57cReUPU2/dOe3EXlD1Nv3QWAR/ntxF5Q9Tb9057cReUPU2/dBYBH+e3EXlD1Nv3TntxF5Q9Tb90FgEf57cReUPU2/dOe3EXlD1Nv3QWAR/ntxF5Q9Tb9057cReUPU2/dBYBH+e3EXlD1Nv3TntxF5Q9Tb90FgEf57cReUPU2/dOe3EXlD1Nv3QWAR/ntxF5Q9Tb9057cReUPU2/dBYBH+e3EXlD1Nv3TntxF5Q9Tb90FgEf57cReUPU2/dOe3EXlD1Nv3QWAR/ntxF5Q9Tb9057cReUPU2/dBYBH+e3EXlD1Nv3TntxF5Q9Tb90FgEf57cReUPU2/dOe3EXlD1Nv3QWAR/ntxF5Q9Tb9057cReUPU2/dBYBH+e3EXlD1Nv3TntxF5Q9Tb90FgEf57cReUPU2/dOe3EXlD1Nv3QWAR/ntxF5Q9Tb9057cReUPU2/dBYBH+e3EXlD1Nv3TntxF5Q9Tb90FgEf57cReUPU2/dOe3EXlD1Nv3QUHV+ENI1XlV1WPi96f8AVsfJn7Y6pYfWOBNU0/lXMWIzbMf+XG1cf+32butz24i8oept+6c9uIvKHqbfug5+F+GNUv63jXb+JfxrGPcpuV13qJo32nfaN+vfbsVlH+e3EXlD1Nv3TntxF5Q9Tb90FB4u0+/m4NqvHpmuqzVMzRHXMT3Mnp+kZmfkxaos10Rv8quqmYimHlc9uIvKHqbfunPbiLyh6m37qHOmMst2lp/Ec6KvLiPyVfAwrOBiUY9inaint7ap75dlH+e3EXlD1Nv3TntxF5Q9Tb91NEbM7LKcp3nusAj/AD24i8oept+6c9uIvKHqbfuj4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P89uIvKHqbfunPbiLyh6m37oLAI/z24i8oept+6c9uIvKHqbfugsAj/PbiLyh6m37pz24i8oept+6CwCQU8ccQ01RM50VRHZNmjafuhv8Ag/iGrX9PrqvUU0ZNiqKbnJ6p36pj8fuBoE94p4IzcrVLubpnIuU36uXXbqqimaap6+vomO1Qg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j5ia/4rb9NT7TmJr/itv01PtVwBI+Ymv8Aitv01PtOYmv+K2/TU+1XAEingXX4iZnFt7R/61PtZxfrn6ur6pQEHqaRw9qWtWrlzAs03KbdXJq3rinaftehzE1/xW36an2tJ8F3+HZ3+7T+TQZGu00XpptWuXTE7cqZ23+pHZbhVG+cobb66Y3znZO+Ymv+K2/TU+05ia/4rb9NT7VOxdVxsnaJq8HX9Gr2u6+4Z45xvjO73hZhZG+E7pJzE1/xW36an2nMTX/Fbfpqfarg9va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fMTX/ABW36an2nMTX/FbfpqfargCR8xNf8Vt+mp9pzE1/xW36an2q4AkccCa/MxHxa3Hn8NT7W94Q4eq0DT66L1dNeReqiq5NPVG3VEfj973wAAAAAAAAAAAAAAAAAAAAAAAAAAAAAAAAAAAAAAAAAAAAAAHzc/V1fVKAr/PTG0pPqvA+r42dXRiY05OPVVPg66Ko6uyJ3non8AaD4L+nTs6P/Vp/J3czCvYlyYrpnkb/ACa+yXc4N0K7oWlVW8mqmci9Xy64pneKejaI37f+XvzEVRMVRExPXEq+o08XRHO0wqarS46iI3naYYt28XUcnF2imvlUfRq6YevlaNYvb1WfmqvN1fc8fK0/Ixd5uUb0/Sp6YZWdF1E9UfvDFz09+mnqj94e1i6xj39qbnzVf73V970ImJjeJ3hi3Yxs7IxZ+auTyfoz0wsVa+Y4shap8TmOLY3+WtHlYut2bu1N+PBVd/XD06aqa6YqpqiqmeqYndo124WRvjLWqurtjfCd30AkSgAAAAAAAAAAAAAAAAAAAAAAAAAAAAAAAAAAAAAAAAAAAAAAAAAAAAAAAAAAAAAAAAAAAAAAAAAAAAAAAAAAAAAAAAAAAAAAAAAAAAAAAAAAAAAAAAAAAAAAAAAAAAAAAAAAAAAAAAAAAAAAAAAAAAAAAAAAAAAD8foDz8rSMbI3qpjwVffT1fc8fK0vJxt5mnl0fSp6WoFW3SV2c9pUrtDVbzttPwxTmx8q9jVb2bk098dk/Y0WVpmNk7zNHIr+lT0PHytIyLG9VEeFo76ev7mbZpbap6sefyZNuivonqx5+Yd3F1yiranJo5E/Sp6Y+56tu5Rdoiq3XFVM9sTuxs9E7S5LN+7Yr5VquqifMkq12ePGfKWnxLPHiyN4+7YjxMXXeqnKo/8AfR7Hr2b9q/RyrVdNceZpV34W+mWvTqa7vRLkATJwAAAAAAAAAAAAAAAAAAAAAAAAAAAAAAAAAAAAAAAAAAAAAAAAAAAAAAAAAAAAAAAAAAAAAAAAAAAAAAAAAAAAAAAAAAAAAAAAAAAAAAAAAAAAAAAAAAAAAAAAAAAAAAAAAAAAAAAAAAAAAAAAAAAAAAGW1TjzTNOzqsWm3eyKrc8m5VbiOTE9sRvPSDUjp6XqWLq2FRl4dzl2qujpjaaZ7YmO93AAAAAAAdXKwMfKj5yjar6VPRLx8rRb9reqzPhae6OiWiFe3TV2945VbtHVdzMc/ixdVM01TTVExMdcS/bdyu1XFVuuaao7YnZrMnEsZVO163FU9k9Ux9rx8rQ7lG9WNV4SPoz0SzbNHZXzjyyLvD7avqw5j7v3F1yunanJo5cfSp6J+57GPlWMmnezcirvjtj7GSrt126ppuUzTVHZMbPymqqiqKqappqjqmJ2kq1tmHGXJT4hbXxnzH3bQZ7F1u9a2pvx4Wnv6pexjZ2PlR81cjlfRnolpVamu3tPLXp1dV3GM8/g7ICwtAAAAAAAAAAAAAAAAAAAAAAAAAAAAAAAAAAAAAAAAAAAAAAAAAAAAAAAAAAAAAAAAAAAAAAAAAAAAAAAAAAAAAAAAAAAAAAAAAAAAAAAAAAAAAAAAAAAAAAAAAAAAAAAAAAAAAAAAAAAAAAAAAAPmuZiiqY64hApmZmZmd5nrX25+rq+qUBBSfgumf7Nzad+iL0Tt9jbsP8ABd/h2d/u0/k3AAAAAAAAAAAOK/j2sijk3rcVx5+x5GVoUxvVi17/ALlXte4IbaK7fVCvdpqrvXDG3rNyxXyLtFVFXdMPiJmJ3idpbK7at3qORdoprp7ph5OVodNW9WNXyZ+hV1fezbdDnjzhyyLvDc8Oa53j7upi6xkWNqbnztH73X972MXUsbK2imvk1/Rq6JZu/jXsark3rc0909k/a4kdeqtqnbLn80dWtuonpy5+JbUZjF1XJxto5XhKPo1e17GLq2NkbRNXgq+6r2tKrV12cdpa1Ouqt432n5d8fj9Wl0AAAAAAAAAAAAAAAAAAAAAAAAAAAAAAAAAAAAAAAAAAAAAAAAAAAAAAAAAAAAAAAAAAAAAAAAAAAAAAAAAAAAAAAAAAAAAAAAAAAAAAAAAAAAAAAAAAAAAAAAAAAAAAAAAAAAAAAAAAAAAB81xyqJiO2NkDuUVW7lVuuJpqpmYmJ7Jhfniajwno2pZc5ORi/O1TvXNFc08v69vzB4nwX266dKzLk0zFNV6Iie/aOn822cOJi2MLGox8W1Tas0RtTRTHRDmAAAAAAAAAAAAAAB810U10zTXTFVM9cTG8PMytEtXN6serwdX0Z6Y/4eqI7KsLI2yhFbRXbG2cbsjk4d/Fn523MR9KOmJ+1wNpMRVExMRMT1xLzsrRse9vVa+ar83V9zNt0ExzXO7Iu8Myjmqd/h42LqOTi7RRXyqPo1dMPZxdZx721N35qvz9X3vGytPyMXea6N6PpU9MOqgwvuonpn9pVq9Tfpp6Z/aW0iYmImJ3ie2H6yWNm5GLPzVyYj6M9MPYxdbtXNqcinwVXfHTH/DRq1tefGXEtWnxCqzjLiXqj5orprpiqiqKqZ6pid4fS40O4AAAAAAAAAAAAAAAAAAAAAAAAAAAAAAAAAAAAAAAAAAAAAAAAAAAAAAAAAAAAAAAAAAAAAAAAAAAAAAAAAAAAAAAAAAAAAAAAAAAAAAAAAAAAAAAAAAAAAAAAAAAAAAAAAAAAAAAAAAAAAAAAAAAAAAAAAAAAAAAD8dHK0nGyN6qY8FX309X3O+PGdeOcbZRujsrwsjbON2XytLycbeeT4Sj6VPT+DpNq6eVpuNlbzVRya/pU9Es+3Qe9csq7wz3qn9JZvHyb2NVyrNyae+Oyfsexi65RVtTk0cmfpU9Mfc6WVo+RY3qtx4Wjvp6/uefMbTtPWqY2XaeduyljbqNLO3b4ns2Vq7bvUcu3XTXT3xL7Y6zeuWK+Varqoq80vWxdcnopyqN/wB+n2L9Wuwy4z4adPiVefGfE/Z7Y4rGRayKOVZuRXHm7HKvRMTG8NKJjKN4AH19AAAAAAAAAAAAAAAAAAAAAAAAAAAAAAAAAAAAAAAAAAAAAAAAAAAAAAAAAAAAAAAAAAAAAAAAAAAAAAAAAAAAAAAAAAAAAAAAAAAAAAAAAAAAAAAAAAAAAAAAAAAAAAAAAAAAB+TMREzPVCL6rxJqepZ9eROXetUcre3bt1zTFEdnV2+cFpGY4D1nJ1bSK4zK5uXsevkeEnrqjbeN/O04AAAAAAAAAAAAAAAAAAAAAADrZWDj5UfO245X0o6JdkecsYyjbKHnLDHONso3hncrRb1reqxPhae7ql5tVNVFU01RNMx1xMNo4MjEsZNO163FXdPbH2qFugxnmudmXd4ZjlzXOzJ27ldquKrdU01R2xOz1MXXLlG1OTTy4+lT0S/crQ7lG9WNVy4+jV0S8q5brtVzRcpmmqOyY2Uv+bTT+H+Gd/2NJP4f4azHy7GVTvZuRVPbHbH2Odi6appqiqmZiY6ph6WLrV+1tTejwtPf1Su1a/GeLI2aNPieOXFsbNEOti5+PlR83X8r6NXRLsr+OUZRvjLUxzxzjfGd4AHp6AAAAAAAAAAAAAAAAAAAAAAAAAAAAAAAAAAAAAAAAAAAAAAAAAAAAAAAAAAAAAAAAAAAAAAAAAAAAAAAAAAAAAAAAAAAAAAAAAAAAAAAAAAAAAAAAAAAAAAAAAAAAAAAAfNz9XV9UoCv1z9XV9UoCCkfBd/h2d/u0/k3DD/Bd/h2d/u0/k3AAAAAAAAAAAAAAAAAAAAAAAAAAADivWLWRRyb1umuPP2OUfJiJjaXyYiY2l4mVoU9NWLX/wCyv2vJvWLtivk3aKqJ88Ni+Llqi7RNFyiK6Z7JhRt0OGXOHEs27w2vPnDifsxsTtO8PQxdXyLG1Nc+Fo7quv73dytDoq3qxq+RP0aumPveRkYt7Gq5N63NPdPZP2qGVd2nnfszMqtRpZ37fMdv9/No8XU8bK2imvkVz/lq6JdxindxdUycbaOV4Sj6NfT+K1Vr/ayF2nxP2tj9YagdDF1bGyNqap8FX3VdX3u80cLMc43xndq124WRvhO79Ae0gAAAAAAAAAAAAAAAAAAAAAAAAAAAAAAAAAAAAAAAAAAAAAAAAAAAAAAAAAAAAAAAAAAAAAAAAAAAAAAAAAAAAAAAAAAAAAAAAAAAAAAAAAAAAAAAAAAAAAAAAAAAD8npjaUn1XgfV8bOroxMacnHqqnwddFUdXZE7z0T+CsgM/wboV3QtKqt5NVM5F6vl1xTO8U9G0Rv2/8ALQAAAAAAAAAAAAAAAAAAAAAAAAAAAAAAAA+aqaa6ZprpiqmeuJjd9APKytEs3N6rFXgqu7rh4+ThZGLPztueT9KOmGtfkxExtMbxPYp26KvPmOJZ93h9VnOPEsW7WLqGRi7Rbr3o+jV0w9nK0bHvb1Wvmq/N1fc8fK07Jxd5ro5VH0qemGdnRdRPVH7wyrNNfpp6o/eHr4us2L21N35qrz9X3vSiYqiJiYmJ7YYtz42ZfxZ+auTEfRnpifsT1a+Y4sjdZp8Tyji2N/lrh5OLrdq5tTkU+Dq+lHTD1KK6blMVUVRVTPVMTu0q7cLI3xlr1X12xvhO76ASJQAAAAAAAAAAAAAAAAAAAAAAAAAAAAAAAAAAAAAAAAAAAAAAAAAAAAAAAAAAAAAAAAAAAAAAAAAAAAAAAAAAAAAAAAAAAAAAAAAAAAAAAAAAAAAAAAAAAAAAAAAAAAAAAAAAAAAAAAAAAAAAAAAAAAAAAAAAAAAB+P0B0MrSsbI3mKfB1/Sp9jx8rSsnG3mKfCUfSp9jTirbpK7OdtpUrtDVbzttPwxTlsZN7Gq5Vm5NM+bqn7GlytOxsreaqOTX9Knol42Vo+RY3qt/O0fu9f3M2zS21Tvjz+TJt0V1M9WPPzDt4uuUztTk0cmfp09X3PWtXbd6jl2q6a6e+JY2YmJ2mNpfdq9cs18u1XVRV3xKSrXZ48Z8pKfErMOLOY+7ZDw8XXJjanKo3/fp6/uevYyLORTyrNyK483XDSqvrt9MtenU1XeiXKAmWAAAAAAAAAAAAAAAAAAAAAAAAAAAAAAAAAAAAAAAAAAAAAAAAAAAAAAAAAAAAAAAAAAAAAAAAAAAAAAAAAAAAAAAAAAAAAAAAAAAAAAAAAAAAAAAAAAAABltU480zTs6rFpt3siq3PJuVW4jkxPbEbz0tPXMxRVMdcQgUzMzMzO8z1guel6li6thUZeHc5dqro6Y2mme2JjvdxiPgumf7Nzad+iL0Tt9jbgAAAAAAAAAAAAAAAAAAAAAAAAAAAAAAAAAAAAAAAA62Tg4+VHztuOV9KOiXj5WiXrW9VifC093VLQivbpq7e8cqt2kqu9Uc/ixdVNVFU01UzTVHXExs/aK67dUVUVTTVHVMTs1uRi2cmna9biruntj7Xj5Wh1071Y1fLj6NXRP3s23RWYc48si7w+2vnDmPu/MXXLtG1ORT4Sn6UdEvYxsyxlRvZuRM9tPVMfYydy3Xarmi5RNNUdkxs/KZmmYmmZiY6pgr1llfGXJT4hbV9OfMfdtBncXWr9nam9Hhae+eifvexi5+PlbRbr2q+jV0S0qtTXZ2nlr06yq7iJ2n8HaAWFoAAAAAAAAAAAAAAAAAAAAAAAAAAAAAAAAAAAAAABmONuI6tEwqbOLVtmX/wBCdt+RT21ez/gHqarr+maRE/HcqiivbeLdPyq5+yGfufCRplNW1vEy6436ZmKY/qw+k6RqHEefXTZma6p+Vdv3ZnaPPM97ZWvg1xYtbXtQvVXNuuiiIjf6p3B6OBx7ouZXFF2q7i1TO0Tep+T98TO32tNRXTcoproqiqmqN4qid4mEo4i4KzNGs1ZVm5GVi0xvVVFPJqo+uO7zw7fAHEVzEzqNLya5qxr87Wt5/V19kR5p6tu/7QU4AAAAAAAAAAAAAAAAAAAAAAAAAAAAAAAAAAAAAAAAAAAAAAAAAAAAAAAAAAAAAAAAAAAHzc/V1fVKAr9XHKomI7Y2QO5RVbuVW64mmqmZiYnsmAUb4Lv8Ozv92n8m4Yn4L7ddOlZlyaZimq9ERPftHT+bbAAAAAAAAAAAAAAAAAAAAAAAAAAAAAAAAAAAAAAAAAAAAA471i1fo5N2imuPO8jK0Lrqxa//AGVe17Yhsowt9UILtNXd64Y69Yu2K+TdoqonzuPqbK5bou0TRcoiqmeyY3eXlaHRVvVjV8ifo1dMfezbdDnjzhyyLvDc8ea53j7uhi6vk4+1Nc+Fo7quv73s4up42TtEVciv6NXQzuRi38ara9bmnunsn7XCjr1VtU9OX3Q1ay+ienLn4ltRlsXU8nG2iKuXR9Grpezi6vjZG1Nc+Cr7qur72jVq67OO0tenXVW8b7T8vQdW9qGLYueDuXYirtiImdvrfudkxi4ld2J6dtqfPMspMzMzMzvM9cy86rVTTMY490es1k0TGOMby2VNVNdMVUzE0z0xMdr6Z3R9Q+L3PA3Z+aqnomf8s+xoU1F0XY7ws6bUY34dUd/d+gJ1gAAAAAAAAAAAAAAAAAAdbK1DCw9vjeXYsb9XhbkU7/fLE8Z8ZXrOTc03Srk26rc8m9fp69/o0923ex+naPqet3a5xMe5fnf5dyqdoifPVPaCu29f0e7VyaNUw5num9TG/wCL0aaoqpiqmYmJ6pjtSS/wLr1m1NcY1F3b/LbuRM/c6Ol63qnD+VNNm5Xbimra5j3Inkz5pieqfxBah5mga3j67p8ZOP8AJqieTctzPTRV3f8AL0wAAAAAAEk+EHIqvcVX6Jnos0UW6f8A48r86pVtG+Nf2sz/AOOn+WAb/wCD/GoscLWLlNMRXfrrrrnv+VNMfhENK8Pgr9k8D+Cr+aXuA+blFNy3VbuUxVRVExVTPVMShVyJxNSrixM72b08ifqnoVTiXizC0jFuW8e9RezaomKLdE78ie+ru27utg+D9Cv6xq9u9XRV8VsVxXduT1VTHTyfPM/kCvgAAAAAAAAAAAAAAAAAAAAAAAAAAAAAAAAAAAAAAAAAAAAAAAAAAAAAAAAAAAAAAAAAAAPE1HhPRtSy5ycjF+dqneuaK5p5f17fm9sBw4mLYwsajHxbVNqzRG1NFMdEOYAAAAAAAAAAAAAAAAAAAAAAAAAAAAAAAAAAAAAAAAAAAAAAAAAfNVNNdM01UxVTPXExu83K0Wzd3qsT4Kru64eoI7KsLI2yhFbTXbG2cbslk4ORiz87bnk/Sjph120mImNpjeHlapp2LRj134jwVVMf5eqZ+pm3aHpicsJ4ZGo8N6InKuePl4U3K5txbmuqaIneKZnoh8gzt92TMzPce9o2oeEpjGuz8uI+RM9sdzwX7TVNNUVUzMTE7xMdiWm6asuqE+nvyoz6obQdLTM6Myz8raLtP6Ud/nd10GGcZ4xlj2dRXZjZjGWPaQB6ewAAAAAAAAAAAAAB5+u539maLl5kfpWrczT/ABT0R+Mw9BlvhFuTRwvVTE7RcvUUz5+uf6Amem4dzVNUx8SmqeXfuRTNU9O2/XP3bytuDh2NPw7eLi24otW42piPznzpb8HlqLnFNqqY/V266o+7b+qtAMjx/oNrN0yvUbNERlY0cqqYj9Ojt3+rr+9rnDmWov4V+zVG9Ny3VTMeaY2BJuB9Uq03iGzRNU+BypizXG/RvP6M/ZP5yr6BWrlVq7RconaqiqKonzwvkTvETHVIP0AAAAABG+Nf2sz/AOOn+WFkRvjX9rM/+On+WAUjgr9k8D+Cr+aWB1zRuILup5lUYmbcsV37lVEU71RNPKnbo+pvuCv2TwP4Kv5pe4CGY8W9Py//APT0+5diOuzXVVa+/o3U7hjifR8+3bwcW3GFcpjajHqiIif4Z7fzexqmlYer4lWPm2aa6ZieTVt8qie+J7JRvWNOvaJq93ErqnlWqomi5HRvHXEwC4jw+D9Yq1nQ7d67O+RambV2e+Y7ftiY/F7gAAAAAAAAAAAAAAAAAAAAAAAAAAAAAAAAAAAAAAAAAAAAAAAAAAAAAAAAAAAAAAAAAAAAAAAAAAAAAAAAAAAAAAAAAAAAAAAAAAAAAAAAAAAAAAAAAAAAAAAADw+IL88u3YjqiOXPn7Ie46Oo6dTmxTVFXIuU9ETt1wr6nDLOucce6rrK87KZxw7swPWjQb3bet/dL9jQLm/Tfo/+Msj+ku/tYX9FqP7XkD2f7Aq8Yj/4/wDL95v/AP8A1er/AOX3+ju/t/w+/wBBqP7fvDysa/XjX6btudpjs747mweVjaJbs3YruXZucmd4p5O0fa9Vo6OnOrGetraCiynGYs9/YAXWgAAAAAAAAAAAAAAMj8Jf7OWv+pp/lqa5kfhL/Zy1/wBTT/LUDJ/B7dpt8U2aZ/1LddMfXtv/AEVpB9PzLmn59jLs/p2a4riO/bsWzStTxtWwaMrEuRVRVHTHbTPbE+cHcdfOvRj4GRfqnam3aqrn7I3dhiPhA4itWsOvScW5FV+70Xppn9Cnu+ufyBOsezVkZFqzRG9VyuKI+uZ2XuI2jaEn4B0mrUNet5NdM+AxJ8JVV2cr/LH39P2KTrupRpGj5OdNMVTap+TTM9dUztEffIOxl52Jg0RXmZNmxTPVNyuKd/q3dOzxHo1+5FFvUsaap6omuI3+9heHdAyOLci9qerZNybPLmn5M9NU90d0R0Pezvg80u5jVxh3L1m/t8iqqrlU7+eAa+J3jeOp+p5wNq+Zg6vXw/nVb0xNVNETO/g66euInunaVDAHj5/FGjabl14uZmeDv0bcqnwVc7bxvHTEbdUu3perYOr2a72Bf8Nboq5NU8iqnadt+2IB3Ub41/azP/jp/lhZEb41/azP/jp/lgFD4EuRc4Sw+neaOXTP/wA5/ps0KafB7xBawbtemZdzkWr1XKtVT1U19UxP19H/AHKlgJr8KFumNVw7kfpVWJifsqn2qTVVFFM1VTFNMRvMzPREI7xlrFGs67XdsTvYtUxatz9KI33n7Zmfs2BpvgsmrwOpUz+jFVuY+v5W/wDRvWW+D7TasHh+L12nk3MqvwnTHTyeqn+s/a874QddyLV61o+DVVTXdpibs0T0zvO0U/8AffANRk6/pGJc8Hf1HHorjrp5cTMfXs58LU8HUIn4nl2b8x0zFFcTMfXDLaX8HmBbxaJ1G5du5ExvVFFXJpp80d/1vI4n4Uq4et0appGReii3VHLiZ+Vb7piY7NwUsePwrq9WtaJayrkRF6mZt3do2jlR2/bExP2vYAAAAAAAAAAAAAAAAAAAAAAAAAAAAAAAAAAAAAAAAAAAAAAAAAAAAAAAAAAAAAAB+TMREzPVCL6rxJqepZ9eROXetUcre3bt1zTFEdnV2+dZ7n6ur6pQEFZ4D1nJ1bSK4zK5uXsevkeEnrqjbeN/O07D/Bd/h2d/u0/k3AAAAAAAAAAAAAAAAAAAAAAAAAAAAAAAAAAAAAAAAAAAAAAAAAAAAAAAAAAAAAAAAAAAAAAAAAAADI/CX+zlr/qaf5amuZH4S/2ctf8AU0/y1AwnDWi/29m38SLvgrlNiq5RV2cqJiNp83S/b+FrnDWTVVycnFmP9W3M8iqPrjon6nrfBp+0d3/pqv5qVSBFb/E+t5FvwdzUr/JmNvk1cnf7Yc+jcJ6rq92mYsVWLE9NV69ExG3mjrlYKbVumrlU26YnviH2Do6PpWNo2BRiYlO1MdNVU9ddXbMuTUNPxdTxpx8214WzMxVyeVMdMfU7QDqabp2LpeHTi4dvwdmmZmI3memfPLsXrtuxZru3a4ot0RNVVU9URD8yL9rGsV3r9ym3aojequqdoiE317iDN4rzKdJ0a3X8Wmenbom556u6mAcfDc1azx/Xn2qaos03Ll6Z222p2mKd/vhUHj8NaBZ0DT/A0TFd+58q9c2/SnujzQ9gEo48w8qribMyKca9NmKaJ8JFueT+hHb1NH8GH+DZf/Uf/WHd4+1OzhcP3saa48PlbUUUdu2/TP1bfm+fg7w68XhuLlyNpybtV2n+HaIj8t/tBqUb41/azP8A46f5YWRG+Nf2sz/46f5YB6dPB1zUeGsLUdN2nIm3PhbUzty9qp2mPP8A9/X59jiHiLQopxar161TT1Wsi3vtHm5Ub7fUovBX7J4H8FX80vbqpiqNqoiYnsmARnO4h1vWo+LXci7dpq/0rVG3K+uKY6Xt8McD5OTfoytXtTYxqZ3izV0V3PNMdkfipVFFFEbUU00790bPoH5ERTERERER0REPMyeHtLy9So1C9jcrKpqpri5y6uunq6N9ux6gAyvwh6jaxeH68Saom9lTFNNPbtExMz+G32vR4i4jxNAxuVenwmRXHzdmmemrzz3R52L0bR8/i/VJ1TVZqpw4n6uXEf5Ke6O+f6g0nwd4lzG4apruRMeHu1XKYmf8vREfk1L5oopt26bdumKaKYiKaYjaIiOx9AAAAAAAAAAAAAAAAAAAAAAAAAAAAAAAAAAAAAAAAAAAAAAAAAAAAAAAAAAAAAAA+bn6ur6pQFf56Y2lJ9V4H1fGzq6MTGnJx6qp8HXRVHV2RO89E/gDQ/Bd/h2d/u0/k3DP8G6Fd0LSqreTVTORer5dcUzvFPRtEb9v/LQAAAAAAAAAAAAAAAAAAAAAAAAAAAAAAAAAAAAAAAAAAAAAAAAAAAAAAAAAAAAAAAAAAAAAAAAAAAMj8Jf7OWv+pp/lqa51s7AxdRsRZzbFF63FXKimrq37/wAQTb4NP2ju/wDTVfzUqk8/B0TTdOvzewsO1ZuTTyZqpjp27vwegAAA4si/axbFy/fri3at0zVVVPVEOVneNcHU9S0mjD0y3y+Xcibvy4p+THVHTPft9wMhnZ2p8c6t8Swom3hW55URPRTTH0qu+e6P+W90LQsPQsSLOLTvXP6y7V+lXPs8zAYfDXF+BRVTh03LFNU71RbyKad5+92f7J468Yyf/wBun3gUoYPRdO4vtavi3NQvX6sWmve5FWTFUbfVv0t4DOanwdg6prkajk3Lk0zTEV2Y6q5jt37I27IaGimmiimiimKaaY2iIjaIh9ACN8a/tZn/AMdP8sLI8zK4e0nMyK8jJwLNy7XO9VdUdMg63BX7J4H8FX80vccOLjWcPHox8a3TbtURtTRT1Q5gAAHgcW8R0aDgx4Pk15l3eLVE9n70+b83vptxPwzxBq+u5OVRi012pnk2p8LRHyI6uiZ+37QfXDnC+Rr1/wDtjXK66rVyeVTRM7Td9lKi26KLVFNFummiimNoppjaIhNqdI45ppimm9kRERtERlU9H4v3+yeOvGMn/wDbp94FKHg8I42r42Bep1uu5Xfm7vRNdyK55O0dsTPbu94AAAAAAAAAAAAAAAAAAAAAAAAAAAAAAAAAAAAAAAAAAAAAAAAAAAAAAAAAAAAAAAAAAAAAAAAAAAAAAAAAAAAAAAAAAAAAAAAAAAAAAAAAAAAAAAAAAAAAAAAAAAAAAAAAAAAAAAAAAAAAAAAAAAAAAAAAAAAAAAAAAAAAAAAAAAAAAAAAAAAAAAAAAAAAAAAAAAAAAAAAAAAAAAAAAAAAAAAAAAAAAAAAAAAAGW1TjzTNOzqsWm3eyKrc8m5VbiOTE9sRvPSDUjp6XqWLq2FRl4dzl2qujpjaaZ7YmO93AAAAAAAAAAAAAAAAAAAAAAAAAAAAAAAAAAAAAAAAAAAAAAAAAAAAAAAAAAAAAAAAAAAAAAAAAAAAAAAAAAAAAAAAAAAAAAAAAAAAAAAAAAAAAAAAAAAAAAAAAAAAAAAAAAAAAAAAAAAAAAAAAAAAAAAAAAAAAAAAAAAfNczFFUx1xCBTMzMzM7zPWvtz9XV9UoCCk/BdM/2bm079EXonb7G3Yf4Lv8Ozv92n8m4AAAAAAAAAAAAAAAAAAAAAAAAAAAAAAAAAAAAAAAAAAAAAAAAAAAAAAAAAAAAAAAAAAAAAAAAAAAAAAAAAAAAAAAAAAAAAAAAAAAAAAAAAAAAAAAAAAAAAAAAAAAAAAAAAAAAAAAAAAAAAAAAAAAAAAAAAAAAAAAAAAB81xyqJiO2NkDuUVW7lVuuJpqpmYmJ7Jhfniajwno2pZc5ORi/O1TvXNFc08v69vzB4nwX266dKzLk0zFNV6Iie/aOn822cOJi2MLGox8W1Tas0RtTRTHRD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5MxETM9UIvqvEmp6ln15E5d61Ryt7du3XNMUR2dXb5wWkZjgPWcnVtIrjMrm5ex6+R4SeuqNt4387TgAAAAAAAAAAAAAAAAAAAAAAAAAAAAAAAAAAAAAAAAAAAAAAAAAAAAAAAAAAAAAAAAAAAAAAAAAAAAAAAAAAAAAAAAAAAAAAAAAAAAAAAAAAAAAAAAAAAAAAAAAAAAAAAAAAAAAAAAAAAAAAAAAAAAAAAAAAAAAAAAAA+bn6ur6pQFfrn6ur6pQEFI+C7/Ds7/dp/JuGH+C7/Ds7/dp/JuAAAAAAAAAAAAAAAAAAAAAAAAAAAAAAAAAAAAAAAAAAAAAAAAAAAAAAAAAAAAAAAAAAAAAAAAAAAAAAAAAAAAAAAAAAAAAAAAAAAAAAAAAAAAAAAAAAAAAAAAAAAAAAAAAAAAAAAAAAAAAAAAAAAAAAAAAAAAAAAAAAAfk9MbSk+q8D6vjZ1dGJjTk49VU+Droqjq7IneeifwVkBn+DdCu6FpVVvJqpnIvV8uuKZ3ino2iN+3/l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ZbVOPNM07Oqxabd7IqtzyblVuI5MT2xG89LT1zMUVTHXEIFMzMzMzvM9YLnpepYurYVGXh3OXaq6OmNppntiY73cYj4Lpn+zc2nfoi9E7fY24AAAAAAAAAAAAAAAAAAAAAAAAAAAAAAAAAAAAAAAAAAAAAAAAAAAAAAAAAAAAAAAAAAAAAAAAAAAAAAAAAAAAAAAAAAAAAAAAAAAAAAAAAAAAAAAAAAAAAAAAAAAAAAAAAAAAAAAAAAAAAAAAAAAAAAAAAAAAAAAAAAPm5+rq+qUBX6uOVRMR2xsgdyiq3cqt1xNNVMzExPZMAo3wXf4dnf7tP5NwxPwX266dKzLk0zFNV6Iie/aOn822AAAAAAAAAAAAAAAAAAAAAAAAAAAAAAAAAAAAAAAAAAAAAAAAAAAAAAAAAAAAAAAAAAAAAAAAAAAAAAAAAAAAAAAAAAAAAAAAAAAAAAAAAAAAAAAAAAAAAAAAAAAAAAAAAAAAAAAAAAAAAAAAAAAAAAAAAAAAAAAAAAAeJqPCejallzk5GL87VO9c0VzTy/r2/N7YDhxMWxhY1GPi2qbVmiNqaKY6Ic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JmIiZnqhF9V4k1PUs+vInLvWqOVvbt265piiOzq7fOs9z9XV9UoCCs8B6zk6tpFcZlc3L2PXyPCT11RtvG/nadh/gu/w7O/3afybgAAAAAAAAAAAAAAAAAAAAAAAAAAAAAAAAAAAAAAAAAAAAAAAAAAAAAAAAAAAAAAAAAAAAAAAAAAAAAAAAAAAAAAAAAAAAAAAAAAAAAAAAAAAAAAAAAAAAAAAAAAAAAAAAAAAAAAAAAAAAAAAAAAAAAAAAAAAAAAAAAAHzc/V1fVKAr/AD0xtKT6rwPq+NnV0YmNOTj1VT4OuiqOrsid56J/AGh+C7/Ds7/dp/JuGf4N0K7oWlVW8mqmci9Xy64pneKejaI37f8Al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Z">
            <a:extLst>
              <a:ext uri="{FF2B5EF4-FFF2-40B4-BE49-F238E27FC236}">
                <a16:creationId xmlns:a16="http://schemas.microsoft.com/office/drawing/2014/main" id="{B5B1D51C-45CD-484F-8EB6-3B8DA7923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30313" y="232569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10" name="AutoShape 14" descr="data:image/jpeg;base64,/9j/4AAQSkZJRgABAQAAAQABAAD/2wBDABALDA4MChAODQ4SERATGCgaGBYWGDEjJR0oOjM9PDkzODdASFxOQERXRTc4UG1RV19iZ2hnPk1xeXBkeFxlZ2P/2wBDARESEhgVGC8aGi9jQjhCY2NjY2NjY2NjY2NjY2NjY2NjY2NjY2NjY2NjY2NjY2NjY2NjY2NjY2NjY2NjY2NjY2P/wAARCAOtAxoDASIAAhEBAxEB/8QAGwABAAMBAQEBAAAAAAAAAAAAAAQFBgMHAgH/xABTEAABAwMBAgcMBgcFBgUFAQAAAQIDBAURBhIhBxMUMUFRcTIzNWFzgZGTobLC0RUWIlJysSM2VFWSweEXN0JT0jRDVnTD8CQlg7PiR2KCovGj/8QAGQEBAQEBAQEAAAAAAAAAAAAAAAQFAwIB/8QALREBAAEDAAgEBwEBAAAAAAAAAAECAwQSExQzU3HR4UFRUpERITEyNMHwYYH/2gAMAwEAAhEDEQA/AP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s9yoaaTi6itp4pETOzJK1q+hVJR5xqWjhuHCJTUlQirFK1jXIi4XGFA3P0za/3lR+vb8zvT1lNVoq01RDMic/FvR2PQZ76g2L/Ln9apntT6eTS/EXaz1MsezIjFa52VRVyu5elN29FA9JBBoLnDU2emuEz44WSxte5XOw1qr0ZXxn3UXOgpUjWoraeLjURWbciJtIvMqeLxgSwfLHtkYj2ORzXJlFRcoqEF98tTJeKdcqRH9SzN+YFgD5Y9sjEexyOa5MoqLlFQ5vqqeOdsEk8TZX9zG56I53YgHYEGW82uGdYJbhSslTna6VqKnbvJrXI5qOaqK1Uyiou5QP0HxNNHBGsk0jI4287nuRETzqQW360Pk2G3OkV3VxzfmBYg/EVFRFRcovMqHOoqIKWLjaiaOGPONqRyNT2gdQRKS50FcqpSVkE6t3qkciKqHaCogqWK+nmjmYi42o3I5M9W4DqDjU1VPSMR9TPFC1eZZHo1F9JHp7zbKqRI6e4Usj1XCNbKiqvYgE4HOaaKnjWSeRkTE53PciInnUxmi7sx9xvMtfXM23ytRiyyomURXYRM9HYBsJaylhmZDNUwxyyY2GPeiOdlcJhOnedyiu1pt1XfqGtqa3iqqBW8VFttTbw7Kbl3rv3bi9AAgzXm1wS8VNcKVkmcK10rUVF8e8lxSxzRtkhkbJG5MtcxcovnA+wcpamCGRkcs0bHyLhjXORFcviTpI9Vd7dRycXVV1NDJ918qIvoAmg5wzRTxpJDIySN3M5jkVF86HQADjUVVPSoi1M8UKO5lkejc+k6oqKiKi5ReZUA/Qcaiqp6VGrU1EUKO5uMejc+k6qqImVVERN+QP0Fet8tKS8UtzpNvq45vzJ6KjmorVRUXeip0gfoPl72xsV73I1rUyqquERCEy92qSXimXKkc/7qTN+YE8/DnPUQ0zNuomjiZnG1I5GpnzmO0DdGysr311ax08s6bPGyJtO3YTGQNsD8VUa1VcqIib1VeggfTtpWXivpOk2+rjm/MCwB+IqKiKi5ReZUOXKqfjnQ8fFxrE2nM202mp1qgHYESluVDWPcylrKeZ7edsciOX2EsAAAAAAAAAAAAAAAAAAAAAAAAAAAAAAAAAAAAAAAAAAAAAAAADM3LVnI66WmjpNtInbKuc/GV7MEX66yfsLPWf0NHUWqgqpVlnpY3yLzuVN6nP6Btf7FF6DjNNz4/KWnRewopiKrc/Hn3UH11k/YWes/oPrrJ+ws9Z/Qv/AKBtf7FF6B9A2v8AYovQfNG75vevwOHPv3UH11k/YWes/oPrrJ+ws9Z/Qv8A6Btf7FF6B9A2v9ii9A0bvma/A4c+/dQfXWT9hZ6z+g+usn7Cz1n9C/8AoG1/sUXoH0Da/wBii9A0bvma/A4c+/dQfXWT9hZ6z+g+usn7Cz1n9C/+gbX+xRegfQNr/YovQNG75mvwOHPv3UH11k/YWes/oPrrJ+ws9Z/Qv/oG1/sUXoH0Da/2KL0DRu+Zr8Dhz791B9dZP2FnrP6D66yfsLPWf0L/AOgbX+xRegfQNr/YovQNG75mvwOHPv3UH11k/YWes/oW1hvyXd8sboFifGm1udlFQk/QNr/YovQSaSipaJrkpYGRI7n2U5z7TTcifnLjeu4lVExbomJ/v9SAAdmeHm+pq2K3cIVPVz7SxRNY52ymVxhT0g89vcbJuE2jjlY17HIxFa5Mou5egC1/tDsv3Kv1afMotQX2bV7oLXaKOVY+MR6venOuMb8cyJlek3v0Rbf3fSepb8iTDDFAzYhiZG37rGoiewDL6upG0GglpG4VIWxMynThybyu0/pKmvdpiuF1lmfLMxGxox2yjGN+y3o6kLnX/wCqdV+JnvoTNJfqvbvIoBm9Vyy8qtulbZIsMb2ta9yL0cyIuPEiqvWXEGh7FHSJC+mdK/ZwsrnqjlXr3Lgp705KPhLt1RNhscjWo12etHN/M3gGCsklRpnV62N8zpKGo3xbS9zlNy+xUU5a4hqKjWNthpJOLmlhaxr/ALuXOTJ1vb0reEq2QwfadTozbwvNhVevsOupJmQcIVmkkVEbxbUVV5ky5yfzAtItD2NtGkL6Z0kmzhZleu2q9fPj2FXpGoqLRqGs05UyOkiZl0Cu6Ond2tXPmNwYSkVKzhTqJYN7IGKj1TxMRq+1QJt10/cL7qVFuCq20RN+w1kifaXs61Xp6kJFx0ZYHUUiJA2kdj7M3GqmyvjyuConrrrqfUtTbKGudQ0lKrkc5mdp2Fwq7sKuV6Mk1NC22GN09yrauqSNNt20/ZTCJv8AH7QPng1rJZ7VU0sj1elNImxlc4RU5k8WUUrqGl+u2pKuorJHrbqRdmOJFxneuE8WcKqqd+C/DoLmjcoivZjrTc4/eDfFNVXahmXZqGPbljufcrkX249IEy+aQoqegfWWZrqOrpmrI1WPVUdjnRc56D94NP1cl/5l3utNDeJ46a0Vk0rkaxkLlVfMZrg8mbTaTqZ5M7EU0j3Y6ka1QPmi0rU3S8VVfqVivbn9DC2XLcLnqXKIm456t0tZqOyzVVLGlLPEm0zEi/b3puwq/kRLXHd9aSVFTLc5KOjjfsNjhVU38+MIqdC86nW/aRtlpsNVWyT1E9QxmGOlemNpVROYC7062K/6OpY7k1ahrkVr0cqptbLlxvTsQzmi7HbbjWXVKulSRKeZqRfacmymXdS+JDRaA/VOl/E/31K3g9/22+eXb+bwOeq/19sXbH/7ikrXt1qYGUtqoHqyetdhytXC7OcImfGq+wi6r/X2xdsf/uKfmtV5Jq2yVsu6BqtRXfhflfYqAWtDoazQUjY6mBambGXyue5FVfEiLuQpIWSaN1dT0cU7326uVERj17nK49KL09R6BzmD1w5KrVFloosOla5FVM8205MZ9ADhHkmiudnkpl2Zmq9Y1TodluC3pdD2htLs1kb6qocmZJnSOyrl51TeVXCF4Ysf4195puwMDpJr7NrKvsrZHvp9lVairzYwqL24U3xhKD+9Ss/AvuNN2BQ60tv0lpyoa1u1LD+mZ2pz+zJ+6MuP0jpume5VWSFOJfnrbzezBeKmUwvMYGyVDNL6kvFvl3UyxrPEirzo1NpETzKqeYDrd/8Az/XtJb0TbpqFNuVOjPOvwofer6upul9pdN0kroo5MOnc3pzvwviREzjxnbg9pJJIay8VKZmrZVwq9Wcr6VX2FRqCggquEVsFe6SOCqa3ZexcLnYwm/8AEmANMzQ9hbTcStI5zsY41ZHbWevnx7Cp0rPUWXUlTpyomdNCiK6BV6N215sp7UJn9n9p/aK71qf6T4s9m09btSNjpK6okuMO1mJ7spvbvyuz1L1gQtQSTaj1fHYY5nR0cCbU2yvdLjKr7URC3qdDWSWidDDTrDLs4bMj3K5F61yuFKi2ryThQrWTYas7HbHjyjXJ7EU3gGVsFkq57K626kpkliikR0GZcqqYXdlq9H8yl4P7Nb66OpqKmnSSWnnTinbSps439C9ZsLPfqO9SVLKPjP8Aw7ka5XNwi5zjC+YzvBn/ALHcfLp+QHLVE9TfdUwadp5nQ07URZlavPu2lz2J0dZcLoawrS8SlK5HYxxvGO289fV7CmiVKThVl45Uak7MMVd2csTHtTBvAMPpKqqbRqGp03VyuliZlYFXo3bW7qRUXOOsr7zSTXDhEqKCGVYm1UbGSuTn2Nhrne6TKd6VfCrI+D7bYWKj1ToxHsr7VwfTf72XeT/6QF7Z9J22zV3K6RJVk4tWfpHI5N+N/Nz7i9AAAAAAAAAAAAAAAAAAAAAAAAAAAAAAAAAAAAAAAAAAAAAAAAAAAAAAAAAAAAAAAAAAAAAAAAAAGYrtN1VTrGnvDJYUgi2csVV2lwi+LBpwAAAFTqa1zXiyTUVO9jJJFaqOfnG5yL0dh3sdFJbrPS0czmukhZsuVnMpPAFNqTT1Pf6RrHuWKoi3xSomdnxL1oUrKHW0EaUkddSvjRMJM7CuRPOmfzNmAM7pvTDbRNJW1c61VwmztyrzJnnxnfv6zPa4pEr9Y2ukc9WJNExm0nOmXu3noZmb1YKyv1VbblC6JIKZGbaOcqO3OVdyY8YEJ1u1pHHyKK40z4cbKVC7nonozn/vJcaa07DYad/6TjqqbfLMqc/iTxF2AMdcdMXSkvkt20/VRsfMqrJFJzb+frRUVd/Rg+1suorwxIb3Xww0ar+khpk+09E6FXHz7DXADNaS07VafmrWyyQyQTqixq1V2kxnGcp1L7CNdtPw3S5uuVhucVPcGd84t6Kirzb8b0Xr6zXGOrtO3e3Xmoumnp4v/EKqyQSbt6718WM9nOBwuOn7zVUM8t+uzZoKeF0jYYUwjnI1cKu5CTwcxJJpeZkjcskneiovSmy1FOFVbdXX2PklxkpqKlVU2+LXKuTzKuezKIaq1W6G1W6Gip88XEmMrzuXpVe1QMlBprUFgqZlsNXBJTSrni5udOrO72opIn0xeL1C9b7cWKrWLxMEG5iPwuFcuOvtNiAKbStrqrNZ20VW+J7mPcrXRqqphd/SidOSgdpS+W671NTZLhDHDUPVzkeuFRM5wqYVFxld5uABm7zp+ruOpLbc45YWx0uxttcq5XDsrjcWN+stNfaBaWoVWqi7UciJvYvX/QswBioLbrO3RJSUtdSzQNTZY+TerU86Z/MnWDSr6K4Oul1quWV7s4d/hZ0Z38649BpwBm9Uaeqr1XW6enlhY2lcquSRVyu9F3YReo0gAGbptPVUOs57y6WFYJGqiMRV2k+yidWOjrNIAAMrrDSs1+np6ikliiljarHrIqoit6OZF8ZqgBFttEy3W6no4+5hYjc9a9K+dd5W6m03Bf6di7fE1UXepUT2L4vyLwAYttFriOPkqV1K5nNx6qiux2qmfYWemdMNsrpaqpm5TXzd3KvMic6omevpU0IAz2pdMpeJIqykn5LcIMbEqZwqJzIuOrrKuS3a1rIFo566ljicmy+VvdOTzJn8jagCssFlp7Fb0pYF23Ku1JIqYV7uv+hmKTSt/s9xkdabhC2llkRzkeuFVEXmVML0L0G6AFBqfTMd9SKaOZaeshT9HKnpwvn6SrWj1u6NaVa6kRnc8f8A4sduM+zJswBRaZ03DYYpHLIs9VN3yVU9ieLJwTT9UmtlvfGw8nVuzsZXb7jZ6sc/jNIAAAAAAAAAAAAAAAAAAAAAAAAAAAAAAAAAAAAAAAAAAAAAAAAAAAAAAAAAAAAAAAAAAAAAAAAAAAAAAAAAAAAAAAAAAAAAAAAAAAAAAAAAAAAAAAAAAAAAAAAAAAAAAAAAAAAAAAAAAAAAAAAAAAAAAAAAAAAAAAAAAAAAAAAAAAAAAAAAAAAAAAAAAAAAAAAAAAAAAAAAAAAAAAAAABwrqqOhopqqVfsQsV678ZwnMBn7rrWhtd4W3yQyP2Faj5GqmG5+WTTIqKiKi5ReZUPMrZZpbzpi83OZNqpnk42NenLcq705VDW6Hun0lp6FHuzNT/on+bmX0Y9CgXs80VPC+aeRscbEy5zlwiIc6CtguFIyqpXbcL1XZdjGcKqZ9hQ66ubaSzS0i088i1UbkR7G5azGO6Xo5yBoq/xstdLbVo6rajjkdxux9hcK525c+YDUPulGy5x25ZkWrkRVSNu9UREzlermJp5f9YI/r19K8iq9ni8cTsfpO4xzZPQ4LlBJam3GbapoVZtu47crE8YE0GPfr2KWVyW61VlZGzupGphPQiL7cFtYtTUF8V0cKuiqWd1BLud2p1gXQKq936nsr6RtRHI/lL9hqsxu5ufK+Mp63XdLFO+OgoaiubGuHyMTDfMuFA1oKTT+p6G/o9tOj45402nRPTfjrRelD7u2oaa03GjopopXyVaojXMRMJlUTflfGBcAFTRX6nrb5VWqOKVstM1XOe7Gyu9E3b/GBbAqr5qGgsUbFq3udJJ3EUaZc4oX69dE1JZbHWMgX/eO3fyx7QNmQ5LnRxXGG3umatVKiq2NN6oiIq5Xq5jnabzR3miWqonuc1q4cxUw5q9SoYGXUMbtcRXXkNWjWxbPEqz9Iv2VTOM+MDdagvUdit6VcsLpWrIjNlq4Xei/Im0dQlXRQVLWq1Jo2yI1ejKZKa5X6gZp6G5V1BJJBK9ESGSNquau/eqLu6F9JcUc8UtvgnjakUL4mva1cJstVMoniwgEgGUrNdUbalae20lRcXt51iTd5tyqvoO9o1lQ3GrSjniloqpy4bHMm5y9SL19uANICDebpFZrbJWzse+ONURWsxneuOntKWt1vRQJGykpp6yd8bXujjTuMpnCrv39gGoBmrHrKiu1WlHJDJSVTso1km9HL1Z6+00oAHCsqOSUc1RxbpEiYr1a3GVRN64yRLFeqa+0K1VK17Wo9WOa/GUVOztQCyBBvF0gs9ukralHKxmE2W87lVcYQ/aG5RVlqjuLmughexZP0uEVretfNvAmgyM+u4Hzujtluqq9Gd09jcJ5tyrjtwWNi1VQ3qZadiSU9U1MrDKmFXrx1/mBeg4VlXBQUr6mqkSOGNMucplXa9ZI5zqK0VlTA3upUTCJ6EUDYkJ90o2XOO3LMi1ciKqRt3qiImcr1cxEs+pKC80ks1Kr9uFu0+FyYenzMP8AWCP69fSvIqvZ4vHE7H6TuMc2QPUAQobnTvtLbjPtU0Cs23cduVqePxmcfr2KWR6W61VdZEzupGphPQiL7cAbAFJYtUW++OdFCr4qlqZdDKmHebrO17v1PZX0jaiOR/KX7DVZjdzc+V8YFqDIya/okuaUsFJPPGsiRpKxU+0ucbk6fSa4ACsvt4ZZKNKqWmmmi2tlyxYXY6lXK8xJttfBdKCKspXbUUiZTPOi9KL40AlFber5RWOnSatkVFcuGMamXO7EIsOp6WpvrrTSQTTyMXD5WImwzHPlc9HN2keu0y+v1VBdKmdktLEiIlO5q7sJu8S/a3gQma/garX1VrrIKd3cy4yi/l+ZqqOrgrqZlTSytlhkTLXJ0nxc0pVt1Qlfs8l4teM2ubBleDLjvoqrR2eT8d+iz143/wAgNBfL/Q2KBslY9yuf3EbEy539PGUUXCBTJK3ltuqqaF6/ZlVMp6N3syRKNjb7wj1b6pEfFQNVI2O3plqoie1VU2VyoILnQy0lSxHRyNxvTuV6FTxoB2gmjqIWTQvbJG9NprmrlFQ6GM4NquR9vrKCVVVaWX7OedEdnd6UX0mzAAAAAAAAAAAAAAAAAAAAAAAAAAAAAAAAAAAAAAKGvmuLat6M41GZ+zsN3YI/KLn1z/wqaYEVWLVMzOnLPrwqqqpnWSzPKLn1z/wqOUXPrn/hU0wPmx1euXnYKuJLM8oufXP/AAqOUXPrn/hU0wGx1euTYKuJLM8oufXP/Co5Rc+uf+FTTAbHV65Ngq4kszyi59c/8KjlFz65/wCFTTAbHV65Ngq4kszyi59c/wDCo5Rc+uf+FTTAbHV65Ngq4kszyi59c/8ACo5Rc+uf+FTTAbHV65Ngq4kszyi59c/8KllZ5Kx6ycpR+xjcr0wuS0B7t400VaU1zLpaxKrdcVTXMgAK1wYzhJuSQWyG3Mdh9U/Lt/MxvX58ehTZnnkMceqtfTumbxtDSNVuyq7nI3cnpcqqBd2jUWnbZaqaiZco8Qxo1V2Hb16V5uvJntKXGmt+sqmkpZ0koaxypG5MomedvP2q02P1WsX7sg9BltdWGmtdNS3K1wNp1hkw9GdfO1fMqe0DU6t/Ve4+RU46I/VKg/C/33HG61zbroOorI077TbSonQvSnmXJ86Er6WTTdHTNqI+UM22rEr02u6Vebn5t4FZ/wDVj/0v+kfvCdWPjo6Kja/ZZM9z5PGjcY/P2HKonipeFNJaiRsUfFom29cJvjxzqduESmWrt1Fc6VWzR0712nMXKYXG/KdGU9oHe36x03bqKKlpnTNjjaiJ+iXf418Znr1fbdLqWgutnVyStenHorFbt709OUyhurRU2m70LKmmiply3L2bDcsXpRUKiuv9Ey/09rttupa171RJHNwiMXPWiLzJlVAhcKCbUVsb1venumyoKKG30cVLTsRscbURMJjPjXxmO4Tu4tflH/CboDBQxMpuFZWQNSNj2K5zW7kVVjyvt3n1rf8AWuxfjb76H67+9lvk/wDpHzwgO5NfLNWyIvExvy5U8TkVfYBvDE6f/vFvXk195hq3XOhbR8rWrhSn2drjNtMYMVourbX61utUza2Jo3ObtJhdlXtx7MAXt2tlopr3HfbnWKx7ERGRyuTY3JhMJjPTntPir1xYGMViTSVKOTCtZEq5Tq34M8+KC6cI1RBel/RMy2GN7sNdjGynnTK+NTY1P0NYKV1U+ClpkYm7ZY1HO8SdKqBl+DOROU3ZkbVbHtMc1Hc6b3biRP8A3q0/kF9xxF4NJFlr7tI7cr9hyp2q463Gpio+FCmlqXpFGsONty4RMtcib+0Cdwk/q0z/AJhv5OOeoqySj4PKXilVHTwQxKqdCK1FX2Jjzn1wiSxz6WjkhkZJG6obhzHIqLud0oft9oJLhwfUzYkVz4aeKVGomVXDUz7FUCz0hbYbdp+l4tjeMnjbLI9E3uVUz7M4KrhHt8UlmbXtajainkb9tNyq1VxjPbhSdoy9U9yslNAkrUqaeNI3xquF3JhFROlMFXwh3aF9DHaKZ6TVM8jdpjFyrURdydqrjcB96iq3V3BuypfnbkjiVyr0rtJlfSWeh6KGl01SvjY1JJ28ZI5E3uXK/wAiv1NRrQcHbaR3dRMia7fnftJn2lxpL9V7d5FAMzryNtPqSzVUSIyZ702nJ07Lm4/M3xhOELwxY/xr7zTdgfioioqKmUXnRTDaVRbHrC4WV2Uim+3Dnfzb0/8A1VfQboxeu4XUFdbb9A37UEiMk8ac6fEnnA+NcyOud3tlhhXvj0klx0JzJ6E2lPvhGqeRWGmoaf8ARsmejVRPuNTm9OPQfGkGredS3O/SNVY0dxcCuTo5vY1E9JJ4R7fJVWWOqiaqupZNp2OhqpvX04A4WfV2nbVbIKSFZW7DU2sRL9p3SvpKLVN+ttXcqK52hz21cLv0jlj2dpExjt6UNrp6stV4tsMsUVMsyNRJY1Y3aa7G/d1eMrrzf6Giu1Nbrfbqaunkdsva1ETZVV3JlEXfz5Ah8IEzquqtFta5Wx1EiOd48qiJ6MqbWmp4aSnjp6eNscUabLWtTciGM4Q6eWGW23aNqubTSYfjo3orfyX2GtoblR3CibV007HQqmVXKfZ8S9SgV9LpunpNQy3eCaSN0qKjoWoiMXKb8+feUP8A9WP/AEv+kWFDqSouerpKChSKS3RMXjJUblconOi568IVdRPFS8KaS1EjYo+LRNt64TfHjnUDtwkzyPbbbexytZUSKrvHjCJ+amvoaOCgpI6WmYjIo0wiJ+a+MyHCHC6ajt91pFbLHTSLl7F2kwqphezKY85qbXdaS60TKmlmY5qty5ud7F6UVOgDHa5gZab7bLvSIkcz3rxmymNpWqm9e1FVFOnCgmYrYiLjL37/AOE4asqo9Rajt1qt7kmSJ68ZIxcoiqqZ5upEJHCd3Fr8o/4QNfRW+moqGGliiYkcSJhNlOdP8Xb05JYAHKogiqqeSCdiPikarXNXmVFPMqqquOjKiutMD9qKqbtU7872ZXG0njxlO1EU9GutxgtVvlrKl2GRpuTO9y9CJ2mFtunqnVdNX3e4PVk1SipSoucNx09m7HpA1Gk7Ayx27EiI6smw6Z+c9jU8SF8ZLRF7kmjfZrgqtraTLWo7nc1N2O1PyPmv1HWWjWLaW4SNbbJW/YdsImMpzqviXcoHxf8AR1wubp5m3eSXMjnx00qLsNRVyjc53eg76IvXKopbTNSMpamiTCsYmEVEXC7uvPP2miqK+kpaVaqeojZAiZ21duVPF1+YxeiGPuOp7peWxuZTvV7WKvSrnIuPQntA+tFfZ1dfWu3P237l5++KbswSSs03whTyVS7FLcGqqSO5kVyovvJjzmtu13pbXbn1c0rMI3MabXfF6ETrAynB74Yvn4095xuzH8HFDJDaqitlRUWrky1FT/C3O/0qpsAAAAAAAAAAAAAAAAAAAAAAAAAAAAAAAAAAAAAAAAAAAAAAAAAAAAAAAAAAAAAAD5e3bY5uVbtJjLVwqdhXWaxUNkbMlEx6ccqK9Xu2lXH/APSzAAjV9FBcaKWkqWq6GVMORFx4ySAK63WWjttufQQNc6meqq5kjtrnTCp2EG36Ptdtuba+lSdkjFVWt4zLUymO3p6y/AFNetMWy9ytmq43tmamzxkbtlVTqXrJtBbae321lviRX07Gq3En2soqqqovXzkwAZep0FZZ5nSMSogR3OyKTDfailnZtPW2yIq0UGJHJh0r12nKnb0eYtQBWXixUV6SFK1r14lVVmy7G9cfIswAKxbFRLfEu+y/laJjO1uxs7PN2Ei5W2kutKtNWwpLGu9OhUXrRehSWAMtBwf2SGdsjkqJURc7D5E2V9CIpcUlkoqO6TXCnjVk0zEjciL9lGpjCInR3KFiAKa9aZtl7eklXE5syJjjY12XKnUvWRqDRVnop0mWOWpc1ct5Q/aRF7MInpNEAKyhsVDb7lUV1M17JqjPGJtfZXK55u053vTduvisfWRvSRiYSSN2HY6i3AFM/TNvkskVpfxzqWJ+23L/ALWd/T51LSmgZTU0VPHnYiYjG5XfhEwh1AGcuGibNXVCz8XJTPXe7iHbKKvZhUTzEi0aVtVol46nhdJP0SzO2nJ2dCF2AIlzt1PdaF9HVo5YnqiqjVwu5cn3Q0cVBRxUlOipFE3ZairlcEgAVl1sVFdp6aara9X0y5jVrsdKL/JCzAAEW40FPc6GSjqmq6GTG0iLhdy5T8iUAIVqtdLaKJKSjYrYkVXb1yqqvSqkxURzVRyIqLuVF6T9AGZqtCWWonWVjJqZXc7YH4T0Ki4J1m0za7K7jKSFVmxjjZF2nY/JPMXAA5zQx1EL4ZmNkjemy5rkyioZmbg/sskrntWpia5c7DJE2faiqaoAQrXaaK0U/EUMCRNVcuXnVy9ar0kO9aYtl7lbNVxvbM1NnjI3bKqnUvWXIAhUNspqG2Mt0bVkp2NVuzL9rKKqquevnKSo0DZZpnSMSogR3OyKTDfaimoAFbZ7DbrKxUoYEa9yYdI5cud5z8vFior0kKVrXrxKqrNl2N64+RZgAAAKy82KjvbYmV3GuZGqq1rH7KZ61LCKJkETIomoyNjUa1qcyIh9gCpqdO0FRd2XRWyR1bMKj434zjrTs3Em6Wqiu9PxFdA2Vqb2rzK1etF6CaAMpHwfWVkjXOdVSNaudh0iYX0IaWlpYKOnZBTRNiiYmGsamEQ7ACDdbTRXin4iuhSRqb2rzOavWilLBoGyxTNe/lM6NXcySTLfYiGoAHyxjY2NYxqNY1MNa1MIidSH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xVREyq4RD9MxwgXF9Dp50cTtl9S9Is537OFVfyx5wP2t13ZKSodCkks6tXCuhZlvpVUz5i2tF6ob1AstDNt7O5zFTDm9qEbTdlpbZZqeJIGca9iOlc5uVc5U3/IzV2hj01ra31dG3iqesXZljb3O9cO3dW9F7QN8AAKO6astVprXUlXJIkrURVRrMpv3kP6/WL/Mn9UpUWqmprzri81FdFHNBAitRJMK1FRUai7/ABNU00Fn07U55PRW+XZ59hjXY9AFjQ1kVfRxVdOqrFK3aaqphcEg5wQxU8LIYI2xxsTDWNTCIh0AAAAAAAAAAAAAAAAAAAAAAAAAAAAAAAAAAAAAAAAAAAAAAAAAAAAAAAAAAAAAAAAAAAAAAAAAAAAAAAAAAAAAAAAAAAAAAAAAAAAAAAAAAAAAAAAAAAAAAAAAGF4TsrFbE/wrI/KdH+E3RlOEahdVaeSeNqq6mkR6/hXcv5oBqkwiJjGOjBhuEzu7R5R/wmpsFxiulnpqmJ6OVWIj0Re5cib0Uympnpe9aWy2U7uMbTO2psLubvRXexEA3h+LnG7nOc9RBTR8ZUTRwszjakcjU9Knw+fjaGSehdHO5WOWJWuy1zk5t6eMDE2rQdS+WoW71athe/aWOnf3xd+9VVPH1C/6OZZ6N10slRPDLTfbc1X5+z04XxF1pHUzr62oiq2Rw1cTt0bcplvXhVznOc+Yk6vuUNu0/VcY9qSTxuijYvO5VTHszkD70tdnXqxw1UiIkyKrJcJhNpOnz7l85cGb0DRSUemYllRWunesqIvQi4RPYmfOaQAAAMDc9UaoguNRDDa8RMkVrP8Aw73ZRF3LnO8gT641HSK1amjiiRy7kkgc3ax2qemmB4U+92ztk+EDcUcy1NHBOrdhZY2v2c5xlM4OxFtfgqj8gz3UJQAAAAAAAAAAAAAAAAAAAAAAAAAAAAAAAAAAAAAAAAAAAAAAAAAAAAAAAAAAAAAAAAAAAAAAAAAAAAAAAAAAAAAAAAAAAAAAAAAAAAAAAAAAAAAAAAA+XsbJG6ORqOY5FRzVTKKi9B9ADIz6DgbO99uuNVQsk7qNi5THVzpu7cltYdOUNiY9aZHPmkTD5pFy5fF4kLgAV97tMN7t7qOokkYxXI7aZjO7tOlqt8dqtsNFC9744UVEc/nXKqv8yYAM3d9G0Nxq3VkEstFVOXLnwrucvWqdfYcaLQ1IyqbU3GsqLhI1cokq7vPvVV9JqgB+IiImETCIfoAAAADA8Kfe7Z2yfCb4wPCn3u2dsnwgbS1+CqPyDPdQlEW1+CqPyDPdQlAAAAAAAAAAAAAAAAAAAAAAAAAAAAAAAAAAAAAAAAAAAAAAAAAAAAAAAAAAAAAAAAAAAAAAAAAAAAAAAAAAAAAAAAAAAAAAAAAAAAAAAAAAAAAAAAAAAAAAAAAAAAAAAAADA8Kfe7Z2yfCb4wPCn3u2dsnwgbS1+CqPyDPdQlEW1+CqPyDPdQlAAAAAAAAAAAAAAAAAAAAAAAAAAAAAAAAAAAAAAAAAAAAAAAAAAAAAAAAAAAAAAAAAAAAAAAAAAAAAAAAAAAAAAAAAAAAAAAAAAAAAAAAAAAAAAAAAAAAAAAAAAAAAAAAADA8Kfe7Z2yfCb4wPCn3u2dsnwgbS1+CqPyDPdQlEW1+CqPyDPdQlAAAAAAAAAAAAAAAAAAAAAAAAAAAAAAAAAAAAAAAAAAAAAAAAAAAAAAAAAAAAAAAAAAAAAAAAAAAAAAAAAAAAAAAAAAAAAAAAAAAAAAAAAAAAAAAAAAAAAAAAAAAAAAAAADA8Kfe7Z2yfCb4wPCn3u2dsnwgbS1+CqPyDPdQlEW1+CqPyDPdQlAAAAAAAAAAAAAAAAAAAAAAAAAAAAAAAAAAAAAAAAAAAAAAAAAAAAAAAAAAAAAAAAAAAAAAAAAAAAAAAAAAAAAAAAAAAAAAAAAAAAAAAAAAAAAAAAAAAAAAAAAAAAAAAAADA8Kfe7Z2yfCb4wPCn3u2dsnwgbS1+CqPyDPdQlEW1+CqPyDPdQlAAAAAAAAAAAAAAAAAAAAAAAAAAAAAAAAAAAAAAAAAAAAAAAAAAAAAAAAAAAAAAAAAAAAAAAAAAAAAAAAAAAAAAAAAAAAAAAAAAAAAAAAAAAAAAAAAAAAAAAAAAAAAAAAADA8Kfe7Z2yfCb4wPCn3u2dsnwgbS1+CqPyDPdQlEW1+CqPyDPdQlAAAAAAAAAAAAAAAAAAAAAAAAAAAAAAAAAAAAAAAAAAAAAAAAAAAAAAAAAAAAAAAAAAAAAAAAAAAAAAAAAAAAAAAAAAAAAAAAAAAAAAH4qoiZVcIhWfWKy/vSk9ahYzIqwvREyqtUwWl9F0tZa1ku9LUxVPGKiNcqs+zhMbvSBrPrFZf3pSetQfWKy/vSk9ahV/UGxf5c/rVH1BsX+XP61QLT6xWX96UnrUO1LebZWTpDS19PNK7OGMkRVXzFL9QbF/lz+tUgUOnUtGuaV1DTTpRJA5XSuRXNRyo5MZ9AG3AAAAAAAAAAAAAAAAAAAwPCn3u2dsnwm+MDwp97tnbJ8IG0tfgqj8gz3UJRFtfgqj8gz3UJQAAAAAAAAAAAAAAAAAAAAAAAAAAAAAAAAAAAAAAAAAAAAAAAAAAAAAAAAAAAAAAAAAAAAAAAAAAAAAAAAAAAAAAAAAAAAAAAAAAAAAAPl7msYr3KiNamVVehD6Oc8aTQSRKuEe1WqqdGUAwzdU6hvdTL9A0DOTRuxtvRPNlVVEz4kO/Ha9/Zab0s/1HTSFZBYop7LdHspamOVzmukXZbK1elFXcvMaX6Xtv7wpPXN+YFPYpNVOuKJeIIWUuyuVYrc56OZTSkaG4UVRJxcFXTyv59lkiOX0IpJAAAAAAAAAAAAAAAAAAAAYHhT73bO2T4TfGB4U+92ztk+EDaWvwVR+QZ7qEoi2vwVR+QZ7qEoAAAAAAAAAAAAAAAAAAAAAAAAAAAAAAAAAAAAAAAAAAAAAAAAAAAAAAAAAAAAAAAAAAAAAAAAAAAAAAAAAAAAAAAAAAAAAAAAAAAAAAHKpkWGmllRMqxiuRF6cIdT5eqIxyqmURN6Aec6b0zHqeCa63aqne+SRWojHIi7unK56+Yuv7OrN/m1nrG/6TNWrVElkqp20FDK+gmfxiQSbljXpwqeYuf7RXfuWX1v/wAQLqz6Qt1mrkrKWSoWRGq3Ej0VML5jQGXsGsHXq5No1tr6fLVdtukzzeZDUAAAAAAAAAAAAAAAAAAABUVOqLLSVD4J7hE2Ri4c1EV2F6tyGJ4Qbzb7sygSgqWzrGsm3hFTGdnHOniU01VoOzVNTLO7lDHSOVytZIiIir1bjI6305Q2FlGtEsq8cr9rjHIvNs4xu8YHpVr8FUfkGe6hLIlqREtNGibkSBnuoSwAAAAAAAAAAAAAAAAAAAAAAAAAAAAAAAAAAAAAAAAAAAAAAAAAAAAAAAAAAAAAAAAAAAAAAAAAAAAAAAAAAAAAAAAAAAAAAAAAAAAAAfL3bDHOxnCKp9H5zgV9jvNLe6FtTSuwvNJGq/aYvUvzJ00scETpZntjjamXOcuEQxl6stTp6uW+WBv6JN9TSpzK3pVE6vy508VfR01013K6esqm09ujfjiYlRVz2dfjXzAaO3asgu1/S30EavgaxznzuRUyqc2E6vGpoyFa7VRWmmSChgbG3/Ev+Jy9ar0k0AAAAAAAAAAAAAAAAAAABgeFPvds7ZPhN8YHhT73bO2T4QNpa/BVH5BnuoSiLa/BVH5BnuoSgAAAAAAAAAAAAAAAAAAAAAAAAAAAAAAAAAAAAAAAAAAAAAAAAAAAAAAAAAAAAAAAAAAAAAAAAAAAAAAAAAAAAAAAAAAAAAAAAAAAAAD4k70/7SN3L9pVxgxCaY1WqZTUK48vJ8jbVELKinlgkzsSsVjsdSphTLLo6qocrZL1VUqc6RSLtNVf+/EoEL6r6r/4hX18nyItLoe/UUj30l2igc/ulje9u124Qt+Xautn+12+C5RIu99OuHL5v/idaXXVtc/iq+Kot8qc6TRqqIvm3+wBYLJfqC5NnuN2WqgRqosfGvdv6Fwu41BFo7hR17dqkqoZ05/sPRVTzEoAAAAAAAAAAAAAAAAAAABgeFPvds7ZPhN8YHhT73bO2T4QNpa/BVH5BnuoSiLa/BVH5BnuoSgAAAAAAAAAAAAAAAAAAAAAAAAAAAAAAAAAAAAAAAAAAAAAAAAAAAAAAAAAAAAAAAAAAAAAAAAAAAAAAAAAAAAAAAAAAAAAAAAAAAAAAAcqqRYaWaRvdMY5yZ60QCG2+W993S1x1CPq9+WtTKNwmVRV5slVqnUdotzko66lStlVNpYthrkai9eeYhcHlvpVtjrpKxr6t8r8yv3q1PF1dPpIejomXrVFzu8zEexjv0e3vwqru9DUwBY6Yg03ca1txtEL6apgztQq7HdIqc2VTG/oNcY1YIqDhLp20aJG2qpnOmY1MJnDuj/8UU2QAAAAAAAAAAAAAAAAAAADA8Kfe7Z2yfCb4wPCn3u2dsnwgbS1+CqPyDPdQlEW1+CqPyDPdQlAAAAAAAAAAAAAAAAAAAAAAAAAAAAAAAAAAAAAAAAAAAAAAAAAAAAAAAAAAAAAAAAAAAAAAAAAAAAAAAAAAAAAAAAAAAAAAAAAAAAAAA/FRFRUVMovOinzMuIXqnPsqedaU1lR2q1Op7hyqWZZVdtNRHblROlV8QEqbTmo7Xymiss7H2+pcq4VzUVmd2N/i6uovbPZqjT+mZoKRWS16tdJnGUc/G5OzciEL+0Wzf5VZ6tv+of2i2b/ACqz1bf9QH3piwV8VzmvN7kR9bK1WtYi52E827m3IiGrMj/aLZv8qs9W3/UQLffo73r6klpHTtp+Ic1WSbt6I5c4RVTpQDegAAAAAAAAAAAAAAAAAAYHhT73bO2T4TfGB4U+92ztk+EDaWvwVR+QZ7qEoi2vwVR+QZ7qEoAAAAAAAAAAAAAAAAAAAAAAAAAAAAAAAAAAAAAAAAAAAAAAAAAAAAAAAAAAAAAAAAAAAAAAAAAAAAAAAAAAAAAAAAAAAAAAAAAAAAAA/FTKYXmIf0Rbf3fSepb8iaAIX0Rbf3fSepb8h9EW3930nqW/Iltc1yZaqKniU+gIX0Rbf3fSepb8jpDb6KnkSSCjp4npzOZE1FTzoh1WaJJkiWRiSqmUZtJlU7DoAAAAAAAAAAAAAAAAAAAAwPCn3u2dsnwm+MDwp97tnbJ8IG0tfgqj8gz3UJRFtfgqj8gz3UJQAAAAAAAAAAAAAAAAAAAAAAAAAAAAAAAAAAAAAAAAAAAAAAAAAAAAAAAAAAAAAAAAAAAAAAAAAAAAAAAAAAAAAAAAAAAAAAAAAAAAAAMjdb9qCkrKimjsbp4mqqNmja5Uc3rNcfiojkVF3ou5QPMdKXu8W+1Oht9nkrIeNVyyNa5d+E3bkLn606l/4al/gf8AIsHXzTemdqghekateqvjiRz9l3Tlf5ZPn6/WL/Mn9UoFbp2ku9x1fJerjROo2NYqbLmq3P2dlETO9evJuijtWq7Xd6xKSjfKsqtV2HMwmELwAAAAAAAAAAAAAAAAAAABgeFPvds7ZPhN8YHhT73bO2T4QNpa/BVH5BnuoSiLa/BVH5BnuoSgAAAAAAAAAAAAAAAAAAAAAAAAAAAAAAAAAAAAAAAAAAAAAAAAAAAAAAAAAAAAAAAAAAAAAAAAAAAAAAAAAAAAAAAAAAAAAAAAAAAAAAcql72Usr40y9rFVqYzvxuOp8uVWsVUTKomcdYGG0DZLfXWyS4VsDKqofMqfpU2kbjC8y9O/Jrfoa1/u2j9Q35GBoazUNrrqia22Kphp53bbqZ8TntR3Wi4RULL6z6r/wCHl9RJ8wNhBbaGmk4ynoqeKRExtRxNavpRCUZewXu/V9ybBcbStLArVVZOKe3f0JldxqAAAAAAAAAAAAAAAAAAAAGB4U+92ztk+E3xgeFPvds7ZPhA2lr8FUfkGe6hKItr8FUfkGe6hKAAAAAAAAAAAAAAAAAAAAAAAAAAAAAAAAAAAAAAAAAAAAAAAAAAAAAAAAAAAAAAAAAAAAAAAAAAAAAAAAAAAAAAAAAAAAAAAAAAAAAAAByqpHRUs0jO6Yxzkz1ogGevus6S1VS0dNA+tqm7nMYuGtXqVd+/xIhzsurZrjbLpWTUaRrRNy2NrlVXLhVwvoOPBzSwraZa9zUfVzyuR8i73YTo/mc+D3/ar3/zCfm4C809qKkv9O58GY5o++QuXe3xp1oXBi0gioOEyFlGqMbU07nTRtTCZw7/AEoptAAAAAAAAAAAAAoL5qyhs06UytkqatcfoYk3p1ZUi23XFDVVbKWtp5qCZ64bxvc+Lfux6ANSAAAAAGB4U+92ztk+E3xgeFPvds7ZPhA2lr8FUfkGe6hKItr8FUfkGe6hKAAAAAAAAAAAAAAAAAAAAAAAAAAAAAAAAAAAAAAAAAAAAAAAAAAAAAAAAAAAAAAAAAAAAAAAAAAAAAAAAAAAAAAAAAAAAAAAAAAAAAAB+KmUwvMfoAwUtvvmkq2eazQ8st0ztridlXKzzJv3daecqLFdb3bJa5tFaJZJqp+2u1E9dhd/R5zR3DhApaeufTUVFLWbCq1XI7ZRV8W5cnL6+1P/AA/U/wAa/wCkCXpSxV0NdPeb07arp0w1qqi7CL2bk5kTCcyGrM1YtVTXa4pSvtM1K1Wq7jHuVU3dHcoaUAAAAAAAAAcqmZtNTSzv7mJivXsRMnUg3vwHcP8AlpPdUDK8HdLyt1deqlEfUSzK1r13qnS7HpT0Fpru3RVunZ5nRos1MnGMdjeiZ3p2YI3Brj6tv/5h35NLnU36t3L/AJZ/5ActI1z7hpujmkdtSI3YcvWrVx+SIXJl+Dv9Vo/Kv/M1AAAADA8Kfe7Z2yfCLnV64bcahKaJ7YEeqRpHFG5uzndvVFXmM1qSbUEzaf6eSRERXcVtxtb1Z7lOwD1m1+CqPyDPdQlES05+iaLPPxDM4/ChLAAAAAAAAAAAAAAAAAAAAAAAAAAAAAAAAAAAAAAAAAAAAAAAMfqS911JeeKp5uLjiRq7KImHKqZ3muau01F60yeKa4qmYjwd7uPVaoprq+lT6AB7cAAAAAAAAAAAAAAAAAAAAAAAAAAAAAAAAAAAAAAAAAAAAAAAAAAADlVNe+lmbH3bmKjd+N+Nx1Pl2dldnusbu0DI8G0UDLLOrWolTx6tlz3SYRMJ2f1NgedJp/V7LjJXwywQVEvfHRPRqP7URMKSuQ68/bovSz/SBuwZbT9NqmK5I68VTJKXYVFait5+jmQ1IAAAAAAAAA5zxNngkhf3MjVavYqYOgAwmha1lprK6xVz0imbNtR7S7nLjCoi9iIqdZZa9usFLY5qJJGuqqnDGxouXImUVVVPZ5yxvWmbZe3I+rhVsyJjjY12XY6upfOR7Zo20W2qSpYyWeVq5a6d21sr1omEAlaXt77Zp6jpZExI1m09OpXLlU82cFsAAAAAwPCn3u2dsnwm+MDwp97tnbJ8IG0tfgqj8gz3UJRFtfgqj8gz3UJQAAAAAAAAAAAAAAAAAAAAAAAAAAAAAAAAAAAAAAAAAAAAAB59q3w/N+Fvuob6PvbOxDA6t8Pzfhb7qG+j72zsQntffU1M38ezyn9PsAFDLAAAAAAAAAAAAAAAAAAAAAAAAAAAAAAAAAAAAAAAAAAAAAAAAAAAAONWj3UkyR521jcjcc+cbgMfX6lu92uMtDpmBFZCuH1DkRcr59yJ7VOHJde0+ZW1LJlTfsZYufShYcGyw/V57WbKStndxqdPRjPmNaBnNK6kku6zUddDxFwp++MwqI5M4zjoXPOhozGyvik4T6fk29zKdUqFb17K4z/+psgAAAAAAAAAAAAAAAAAAAGB4U+92ztk+E3xgeFPvds7ZPhA2lr8FUfkGe6hKItr8FUfkGe6hKAAAAAAAAAAAAAAAAAAAAAAAAAAAAAAAAAAAAAAAAAAAAAAPPtW+H5vwt91DfR97Z2IYHVvh+b8LfdQ30fe2diE9r76mpm/j2eU/p9gAoZYAAAAAAAAAAAAAAAAAAAAAAAAAAAAAAAAAAAAAAAAAAAAAAAAAAAB+KuEyvMBjbrpOvp7lJcdOVaU0kq5fCq7KKuejox4lIzqbXtSnFPqI4Wu53o6NuPO1M+gS3e/6orZobC5tLQxO2VnVcK7x55/HhD9XTusIE42G+8a9u9GOmcufSmPSBd6X0yyxMlmlm5RWz98l6ETnwnTz869JoDM6X1DVVtVPa7vEkVwgTOcYR6dnX2c5pgAAAAAAAAAAAAAAAAAAAGB4U+92ztk+E3xgeFPvds7ZPhA2lr8FUfkGe6hKItr8FUfkGe6hKAAAAAAAAAAAAAAAAAAAAAAAAAAAAAAAAAAAAAAAAAAAAAAMTqegkmvT5GOTDmtzno3G0YmGNTqQzl78Iv/AAp+RpG9ynYR49UzcuRPhPVxt5t3IqqtV/Sj5R/f8foALHYAAAAAAAAAAAAAAAAAAAAAAAAAAAAAAAAAAAAAAAAAAAAAAAAAAA5VMazU0sSLhXsVqKvRlDqfLk2mqmcZTGeoDJaDrIaaiks1RiCvp5XbUbtyvyvOnX//AA1yqjWqrlRETeqr0GHk4OUlftyXiZ7/ALzosr7x+v4PHSMRj71UOanMix5T3gO1O+O7cIaVlAiPp6KBWTTN7lzlRUwi+f2GyMInBsxqYbdpU7Iv6ljYtFts90jrUuEk+wjk2HR4RcpjrA1QAAAAAAAAAAAAAAAAAAGB4U+92ztk+E3xgeFPvds7ZPhA2lr8FUfkGe6hKItr8FUfkGe6hKAAAAAAAAAAAAAAAAAAAAAAAAAAAAAAAAAAAAAAAAAAAAAAM1e/CL/wp+RpG9ynYZu9+EX/AIU/I0je5TsIcbe3OfVm4e/u8+r9ABc0gAAAAAAAAAAAAAAAAAAAAAAAAAAAAAAAAAAAAAAAAAAAAAAAAAAD4lkbFE+R/csarlx1IfZ8SMbLG6N6Za9FavYoHn1FLqjVb5aukrkoqVr1axEerU7NyZXcvOpL+rWrP+IP/wDV/wAj8sl3pdJz1FkuUyLG2VXxTs+0mF6HIm9F3e0vPrnp/wDeLfVv+QEaw2W/UNybNcrtyqnRqosfGOXf0LhUNOVVv1HabnUpTUVYksyoq7KMcm5O1C1AAAAAAAAAAAAAAAAAAAAYHhT73bO2T4TfGB4U+92ztk+EDaWvwVR+QZ7qEoi2vwVR+QZ7qEoAAAAAAAAAAAAAAAAAAAAAAAAAAAAAAAAAAAAAAAAAAAAAAzV78Iv/AAp+RpG9ynYZu9+EX/hT8jSN7lOwhxt7c59Wbh7+7z6v0AFzSAAAAAAAAAAAAAAAAAAAAAAAAAAAAAAAAAAAAAAAAAAAAAAAAAAAOVS57KWV0XfEYqt3Z343HU+XKqNVWplcbkAwOidO2262uWuuMS1M75nNXacqbOMdXSuTR/U6wfu1n8bvmY+lbqugr56q32p1M2d21JAjcxqvWiKu7zFl9M63/dEXql/1Aaeg09abbUpUUdG2KVEVNpHOXcvapaGW0/ctS1NySO7W9kFMrFVXoxU39HSpqQAAAAAAAAAAAAAAAAAAAGB4U+92ztk+E3xgeFPvds7ZPhA2lr8FUfkGe6hKItr8FUfkGe6hKAAAAAAAAAAAAAAAAAAAAAAAAAAAAAAAAAAAAAAAAAAAAAAM1e/CL/wp+RpG9ynYZu9+EX/hT8jSN7lOwhxt7c59Wbh7+7z6v0AFzSAAAAAAAAAAAAAAAAAAAAAAAAAAAAAAAAAAAAAAAAAAAAAAAAAAAAONW5zKSZ8fdtY5W9uAMxe9ZrTV7rdaKN1bVtXDlRFVqL1Iib1IC6o1XEiyTWFOLTeuIXphO3JN4N6eBLJJVo1FqJZnJI/p3Ywntz5zXgU2nNRUt/p3uiasU8XfIXLvTxp1oXJjOKiouE2FlIqMSpp3OnY1MJnDl+FFNmAAAAAAAAAAAAAAAAAAAAwPCn3u2dsnwm+MDwp97tnbJ8IG0tfgqj8gz3UJRFtfgqj8gz3UJQAAAAAAAAAAAAAAAAAAAAAAAAAAAAAAAAAAAAAAAAAAAAABmr34Rf8AhT8jSN7lOwzd78Iv/Cn5Gkb3KdhDjb25z6s3D393n1foALmkAAAAAAAAAAAAAAAAAAAAAAAAAAAAAAAAAAAAAAAAAAAAAAAAAAAAfjnI1qucuERMqq9AGFqbTfdM3KeqsDEqaKd206nxtbPixz+dA7UmrpUVkdhVjnbkcsL93pXB3tFzveor4lXSuSC0U8uNld3GJ1eNenqQ0l8pKyttctPb6nk1Q5U2ZcqmMKi86b+gCn0rp+ro6qe63iRJLhPuxnOwnb19m5ENQZPTN5uLLpLY75srVRt2opU/3ifz3b89prAAAAAAAAAAAAAAAAAAAAGB4U+92ztk+E3xgeFPvds7ZPhA2lr8FUfkGe6hKItr8FUfkGe6hKAAAAAAAAAAAAAAAAAAAAAAAAAAAAAAAAAAAAAAAAAAAAAAM1e/CL/wp+RpG9ynYUV3o6iWv2o4nOa9ERFRNydpepuREIsemYu3JmPHqz8SmqL12Zjx6v0AFrQAAAAAAAAAAAAAAAAAAAAAAAAAAAAAAAAAAAAAAAAAAAAAAAAAAAOVTGs1NLEi4V7Fbnqyh1AGJ0HdKajpJrPWvbT1cErvsyLs7W/oVenJsJKqniYr5Z4mNTnc56IiFRe9J2y9S8dOx8U+MLLEuFd2pzKU0fBtQI9FkrqlzelERqZ84CirGX3hCbV0KI6mooFY6XG52dpPzdu7DbEK1WqjtFLyeihSNvO5edzl61XpJoAAAAAAAAAAAAAAAAAAADA8Kfe7Z2yfCX9VrOx0tTJBJVuV8bla7ZjcqIqc+/BjdeX633plElBK6RYlft5YrcZ2cc/YoHo9r8FUfkGe6hKIlqVFtNGqcywM91CWAAAAAAAAAAAAAAAAAAAAAAAAAAAAAAAAAAAAAAAAAAAAAAAAAAAAAAAAAAAAAAAAAAAAAAAAAAAAAAAAAAAAAAAAAAAAAAAAAAAAAAAfL9ri3bPdYXHaYyzazkgqPo7UcS01Q3dxytwi/iTo7U3AbUHy1zXtRzVRzVTKKi5RUPoAAAAAAAAAAAAAAAAAAAAAAz9ToyxVVRJPJSOR8jlc7ZkciKq8+7JjteWG32VlEtBE6NZVft5ers42cc/ap6iYHhT73bO2T4QNnakRLTRonMkDPdQlkW1+CqPyDPdQlAAAAAAAAAAAAAAAAAAAAAAAAAAAAAAAAAAAAAAAAAAAAAAAAAAAAAAAAAAAAAAAAAAAAAAAAAAAAAAAAAAAAAAAAAAAAAAAAAAAAAAArrxZKG9U/FVsO0qdzI3c9vYpYmR1Breno3LSWpqVlWv2dpu9jV83dL2AVb3XfQkrUWVtbapHYa1zsK3sToXsyhapwh2XG9lWn/pp8yBatI1t3qUuWpppHOdvbT5wuOpcdyniT2GoTTllRMfRdJ6pAIln1dbbzXJSUjahJFarvtsREwnnL8hUtottFNx1LQ08MmMbbI0RcE0AAAAAAAAAAAAAAAAAAABgeFPvds7ZPhN8YHhT73bO2T4QNpa/BVH5BnuoSiLa/BVH5BnuoSgAAAAAAAAAAAAAAAAAAAAAAAAAAAAAAAAAAAAAAAAAAAAAAAAAAAAAAAAAAAAAAAAAAAAAAAAAAAAAAAAAAAAAAAAAAAAAAAAAAAAAD5e3bjc3myioUmn9LUFjYj2N46qxvnem/wAydBegAAAAAAAAAAAAAAAAAAAAAAAAAYHhT73bO2T4TfGB4U+92ztk+EDaWvwVR+QZ7qEoi2vwVR+QZ7qEoAAAAAAAAAAAAAAAAAAAAAAAAAAAAAAAAAAAAAAAAAAAAAAAAAAAAAAAAAAAAAAAAAAAAAAAAAAAAAAAAAAAAAAAAAAAAAAAAAAAAAAAAAAAAAAAAAAAAAAAAAAAAAAAAAYHhT73bO2T4TfGB4U+92ztk+EDaWvwVR+QZ7qEoi2vwVR+QZ7qEoAAAAAAAAAAAAAAAAAAAAAAAAAAAAAAAAAAAAAAAAAAAAAAAAAAAAAAAAAAAAAAAAAAAAAAAAAAAAAAAAAAAAAAAAAAAAAAAAAAAAAAAAAAAAAAAAAAAAAAAAAAAAAAAAAYHhT73bO2T4TfGB4U+92ztk+EDaWvwVR+QZ7qEoi2vwVR+QZ7qEoAAAAAAAAAAAAAAAAAAAAAAAAAAAAAAAAAAAAAAAAAAAAAAAAAAAAAAAAAAAAAAAAAAAAAAAAAAAAAAAAAAAAAAAAAAAAAAAAAAAAAAAAAAAAAAAAAAAAAAAAAAAAAAAAAYHhT73bO2T4TfGB4U+92ztk+EDaWvwVR+QZ7qEoi2vwVR+QZ7qEoAAAAAAAAAAAAAAAAAAAAAAAAAAAAAAAAAAAAAAAAAAAAAAAAAAAAAAAAAAAAAAAAAAAAAAAAAAAAAAAAAAAAAAAAAAAAAAAAAAAAAAAAAAAAAAAAAAAAAAAAAAAAAAAAAYHhT73bO2T4TfGB4U+92ztk+EDaWvwVR+QZ7qEoi2vwVR+QZ7qEoAAAAAAAAAAAAAAAAAAAAAAAAAAAAAAAAAAAAAAAAAAAAAAAAAAAAAAAAAAAAAAAAAAAAAAAAAAAAAAAAAAAAAAAAAAAAAAAAAAAAAAAAAAAAAAAAAAAAAAAAAAAAAAAAAYHhT73bO2T4TfGB4U+92ztk+EDaWvwVR+QZ7qEoi2vwVR+QZ7qEoAAAAAAAAAAAAAAAAAAAAAAAAAAAAAAAAAAAAAAAAAAAAAAAAAAAAAAAAAAAAAAAAAAAAAAAAAAAAAAAAAAAAAAAAAAAAAAAAAAAAAAAAAAAAAAAAAfLnNYxXvcjWtTKqq4REPozXCBVvpNMStjXCzvbEq+Jcqv5ARZdbvqKiSKy2iouDI1w6RuURfMiL7Sw0/qqlvUz6V8T6SsZzwSLvVPEv8AIk6Woo6DTtFHGiIr4myPVExlzkyufy8xmteMS23m1XiBEbKj8SKm7a2cYz5sp2AbsH4ioqZRcop+gZjUWsY7Hcm0XI31D1jR6q1+MZzuxheorP7R2/uiX1v/AMTnSVlKvCHc7hWzMgipGKxHPdhNpERnp7o09Jqey1s6Q09widI5cIjstyviyiASbLcUu1qgrkiWJJc/YVcqmFVOfzE4AAAABgeFPvds7ZPhN8YHhT73bO2T4QNpa/BVH5BnuoSiLa/BVH5BnuoSgAAAAAAAAAAAAAAAAAAAAAAAAAAAAAAAAAAAAAAAAAAAAAAAAAAAAAAAAAAAAAAAAAAAAAAAAAAAAAAAAAAAAAAAAAAAAAAAAAAAAAAAAAAAAAARblXw2yglrKhHLFEiK7YTK8+P5ko5zQxTxOimjZJG7nY9qKi+ZQMt/aHZfuVfq0+ZA15Wx3TSdDXUzX8TJUZTbTCpucn8jXfQ1r/dtH6hvyK3VtnbW6YmpaOFrXQ4lijjaiJlOdERPEqgW9ucjrbSuauUWFiovmQyHChvt9Cic6zO3eYstIaho6yyQQzVEcVTTMSORkjkaqom5FTPPuQptQVMWqdUW+10Dklhp3K6aVu9MZTawviRPSoG8h3Qx/hT8j7ItxuFNa6N9XWPVkLFRFcjVXnXCbkFFWQ3OgZVUcirFKi7D9nC86pnC+NAM5RaDoo7jNV18y1vGOV6Mc3ZRFVVVc7959ak0fbJ7XUS0dKynqYmK9ix7kdhOZU5t5F03qepZdKu26iqGRzsdiN70Rjcpzpu3b9yoWeqNR0NvtM7GVEctTKxWRxxuRVyqYyuOZEA56BuktysOzUPV8tO/i9pVyqtwipn048xpjM6CtcltsCOnZsS1L+NVqpvRuERM+jPnNMAAAGBudJrh1xqHU0r3QK9eLWOWNrdnO7cqovMZjUjL9E6CO/OkVcKsSPe13VnuV7D2U854Uv9st/k3/mgHKKg14yJjI1nRjWojUSePcnR0n3yLX335/XxfM9Gj723sQ+gPN+Ra++/P6+L5jkWvvvz+vi+Z6QAPN+Ra++/P6+L5jkWvvvz+vi+Z6QAPN+Ra++/P6+L5jkWvvvz+vi+Z6QAPN+Ra++/P6+L5jkWvvvz+vi+Z6QAPN+Ra++/P6+L5jkWvvvz+vi+Z6QAPN+Ra++/P6+L5jkWvvvz+vi+Z6QAPN+Ra++/P6+L5jkWvvvz+vi+Z6QAPN+Ra++/P6+L5nxLT68hifLJJOjGNVzl4+Pcic/SelkW6eC6vyD/AHVA8xtNbq67pKtuq6iZIlTbzK1MZzjulTqUsORa++/P6+L5krgs71c+2P4jfAeb8i199+f18XzHItfffn9fF8z0gAeb8i199+f18XzHItfffn9fF8z0gAeb8i199+f18XzHItfffn9fF8z0gAeb8i199+f18XzHItfffn9fF8z0gAeb8i199+f18XzHItfffn9fF8z0gAeb8i199+f18XzHItfffn9fF8z0gAeb8i199+f18XzHItfffn9fF8z0gAeb8i199+f18XzHItfffn9fF8z0gAeSXC46rt1bFSVlZURTyIjmM4xq5RVVE5lxzopZ8i199+f18XzGvf1yt3kov/ccekAeb8i199+f18XzHItfffn9fF8z0gAeb8i199+f18XzHItfffn9fF8z0gAeb8i199+f18XzHItfffn9fF8z0gAeb8i199+f18XzHItfffn9fF8z0gAeb8i199+f18XzHItfffn9fF8z0gAeb8i199+f18XzHItfffn9fF8z0gAeb8i199+f18XzHItfffn9fF8z0gAeb8i199+f18XzHItfffn9fF8z0gAeY1bNc0dLJU1Es7IYm7T3cdGuE7EU4Wqo1jdqd01vqaiaJjthXLMxMLjP+Jc9Jv8AVX6s3HyDij4MfAVT/wAyvutAqeRa++/P6+L5jkWvvvz+vi+Z6QAPN+Ra++/P6+L5jkWvvvz+vi+Z6QAPN+Ra++/P6+L5jkWvvvz+vi+Z6QAPN+Ra++/P6+L5jkWvvvz+vi+Z6QAPN+Ra++/P6+L5jkWvvvz+vi+Z6QAPN+Ra++/P6+L5jkWvvvz+vi+Z6QAPN+Ra++/P6+L5jkWvvvz+vi+Z6QAPN+Ra++/P6+L5jkWvvvz+vi+Z6QAPN+Ra++/P6+L5nChuuo6HVNFQ3KqlRz5WNfE9zXIrXKnVu5j0883v6L/abR7v97B+aAekAAAAAAAAAAAAAAAAAACiuGkLLcZ1nlpdiVy5c6Jyt2u1OYnWuz0FojVlDTNi2u6dzud2qu8ngCNX0NNcaV1NWRJLC5UVWqqpnC5TmP2io6e30jKWkj4uGPOy3KrjK56fGpIAFZdbBbLxha6la96JhJEVWuTzoRbfpCy2+ZJoqTbkauWulcrsebmL0AAAAAAAi1lvo6/i+WU0U/FO2mbbc7KkoAAAAAAAAAAAAAAAAAAAAAAA/FTKYXmP0ARqK30lvY5lHTRwNe7ackbcZUkgAAAAAAAAAAAAAAAAAAAAAAEWot1HVVMNRUU0Uk0K5je5qKrSUAAAAAAAAAAAAAAAAAAAAAAAfMjGSxujkajmORWuaqZRUXoONHRU1BBxFHAyGLOdliYTPWSAAAAAAAAAAAAAAAAAAAAAAACLJb6OWtjrJKaJ1TGmGSq37SJ2koAAAAAAAAAAAAAAAAAAAAAAAAAAAAAAAAAAAAAAAAAAAAAAAAAAAAAAAAAAAAAAAAAAAAAAAAAAAAAAAAAAAAAAAAAAAAAAAAAAAAAAAAAAAAAAAAAAAAAAAAAAAAAAAAAAAAAAAAAAAAAAAAAAAAAAAAAAAAAAAAAAAAK+8XmislKk9bJso5cMY1MueviQsDBqxNQcI0kdQiSUtA1cMdvRcY+JfYBNg4Qrc6ZG1FLVU8blw2RzUVPPv+Zq4Jo6iFk0L2yRvTaa5q5RUONwoKe5UUlJVRo+J6Y3pzL0KnjQyvBxVyJT11smdlaST7KL0IuUVOzKe0DaHKqqGUtLNUSZ2ImK92OfCJk6lBrip5NpWs+0qOlRsaY6cqmfZkCB/aLZv8qs9W3/AFEq2a1td0uEVFTx1KSyqqNV7ERNyKvX4jhYoLJb9P0DLl9HtnfEj145GbS7X2k59/MpfUdJbF2aiip6NcdzLCxvsVAJoAAAAAAAAAAAAAAAAAAAAAAAAAAAAAAAAAAAAAAABwq6uChpn1NVK2KGNMuc7oO5hteSPrrxabI1ytjmej3r15dsp6N/pAku4Q7ckv2KOsfAnPKjU/LJpLXc6S7UbamilSSNdy9CtXqVOhTtDS08FK2lihY2BrdhI0TdjqMVZGpY+ECrtcGW0tSzaazoauNpPRvQDdgAAAAAAAAAAAAAAAAAAAAAAAAAAAAAAAAAAAAAAAAACuvN7obJTpNWyKm1uYxqZc/sQoqfhBtz5kbUUtVTxuXCSOaip58fyyQKeNt/4RqpapqPgoGqjI3b0+yqJ7yqpsbpboLpQS0lSxHMem5VTuV6FTxoBJilZNE2WJ7XsemWuauUVD7Mdwb1kkltqqGVVXkkv2c9CLnd6UX0mxA4VtXHQ0U1XNni4WK92OfCJ0GY/tFs3+VWerb/AKiXr6pSm0tUN6ZnNjT05/JFONnp7FbrJQQ3D6ObUOia53HIzaVXb9+d/SB3tOs7bd7hHRU0dSksmcK9iIm5FXr8RoiFR0lt+xU0VPSf/bLCxvZuVCaAAAAAAAAAAAAAAAAAAAAAACruOobVa6hKeuq0hlVqO2VY5dy9ieItCsuGn7Xc6hJ62kbNKjUbtK5ybvMvjA50ep7NX1UdNS1rZJpFw1qMcmd2elDOaU/X6+Z58yf+4hpKPTNnoaplTS0LI5o97XI5y43Y6VMxJK3TvCLJNUKjKSvb3a8yZx8Se0DemE0R+td9/G731NhcblTW2gfWVErWxNblN/ddSJ1qpl+Dikl5LW3KZMLVyfZz0omcr6V9gGzKHV1lqr7boqWlmii2Zdt3GZ34RUTmTxli+7UEdwSgfVRpVKqIkSrvXKZQp9Z3m42SmpqiiZG6Fz1ZKrmKqt5sY39oHOk0HZ4qXYqmSVMyp9qVz1Rc+JE5iiWKbROqqeKCd77dWKmWu37s4XPjTnyby319PcqKOrpZEfE9M5zzdaL1KhiNRTRak1hb7fROSaOmX9K9u9E3ort/iRE84HoIAAAAAAAAAAAAAAAAAAAAAAAAAAAAAAAAAAAAAAABhL9u4SrVt9zsMxnm53fzN2YjXkT6K62q9tarmQSIx6Y5sO2k9O8DbmEr/wC9Sj/AnuONnBW0tRRtq4p43U6t2uM2tyJ4+oxlhd9Oa/rLrBlaWnbstfjc77Oynp3qBuwAAAAAAAAAAAAAAAAAAAAAAAAAAAAAAAAAAAAAAAAABhNFbtXX1H93tu5+fu1/obswUUrNPcIlStU5GU9e1VbI7ciK5UXn/EiobC63OmtdukrKiRqMa3LUz3a9CJ15AyPB74Yvn4095xuzHcG9FLFa6mulRUWrly1OtG53+lV9BpVutClxS3rVRpVr/us/a5s/kBV6vsdXfqOCnpZ4omsk23pJnfuwnN2qcKfQlmjplZUslqZnJ9qZ0ioufEiLu9o1ne7jY2Us9JHG6ne5Wyq5qqqLuVN+d2Uz6C/o62nrqRlVTStfC9Mo5F5u3qAwULJ9G6up6OKoc+31iomy/oRVxv8AGi9PUeinn13lj1JrmhpqL9NBSKiyyNXdudl2/wBCdp6CAAAAAAAAAAAAAAAAAAAAAAAAAIF3tFFeaXk9dFttRctci4c1etFJ4AycPB9aWSo6WarmjauUjfImz2bkNRDDHTwshhY2ONibLWtTCIh0AFPNpuhmvrbw903KWqioiOTZ3JjmwWdTTw1dO+CojbLFImHMcmUU6gDJScH1qWRVinrIWKuVjZImPahdWaw2+yRKyihw5yYfI5cvd2r8izAAAAAAAAAAAAAAAAAAAAAAAAAAAAAAAAAAAAAAAAAA41VNDWU0lPUxtkhkTDmO5lQ7ADIu4PLSsmWz1jIlXKxpImPyNHbbbSWqkbTUUSRxpv61VetV6VJYAAAAAAAAAAAAAAAAAAAAAAAAAAAAAAAAAAAAAAAAAAACvvFmor1TJBXRbSNXLHNXDmL4lKODg+tEcyPllqp2NX7Mb3ps46tyIprAB8RxsijbHG1GMYiNa1qYRE6irfp2iff0vKum5UmMJtJs9zs82OotwBxqqWCsp309TE2WJ6YcxyZRTLycHtqdIqx1FZFGq742yJj2oa4AV1nslBZYFioYdlXd09y5c7tUsQAAAAAAAAAAAAAAAAAAAAAAAAAAAAAAAAAAAAAAAAAAAAAAAcqmV0FPJKyJ8zmNVyRsxtO8SZ6TqAKawako79xzadskUsXdRy4R2OvcpcmA1Vbp9O3iPUNraiRuf+nZ0Iq8/md+ZPv+sIkstOtrcr6yubiNG88fQufHncnjAtE1NSyX/wCiKaGaomauHvYibDOvKqvR/QvDP6Q0+lkt+1MiOrZ/tTO58dTfN+ZoAAPwzFdrm209S6npIp66Rq4XiW/Z8y9IGoBQWXV1uu9QlKiSU1V0RTJjK9SKWlyuVJaqVamtmSKNNyZ3qq9SJ0qBLBjv7QqNVV7bfWup0XCy7KY/P+ZorReKK80yz0Mu2iLhzVTDmL40AngqK3UVBQXVtvqlfHIsSyrIqJsNaiKu9c56OoppeEO3MmwykqnwZxxyNRM9iKoGwBQ1Wr7RT26GsbM6ZJ0Xi4o25euOfKdHnIls11bq6sZSzQzUkkio1iyImyqrzZXoA1IK+9XimslElXVtkdGr0ZiNEVcrnrVOop6vXFBE9sdJTVNY9Wo5yRN7jKcy+MDUApLFqm33uR0MKvhqWplYZUwvjx1lrV1UFFTPqKqVsUTEy5zuZAOwMhJwg0SvdyagrJ4md1I1qIn/AH24Lqyaht98Y5aOVeMYmXRPTDkTrx0p2AWoKy532ktdbR0tSkm3Vu2WOaibLd6JlVVdybykq+EC3RTOZS01RVNauFkYmG+bIGuBVWPUFDfYXvo3OR8eNuN6Yc3JIul1o7RSrUVsqRs5kTnVy9SJ0gTQY/8AtBo87f0dW8nzjjdlPn/M0tsuVJdaRtTRSpJGu5ehWr1KnQoEsFNU6nt1Jc6mhqXPifTRpI+RyJsYXGMb8qv2k6CnfwiUDZf9iq1gz3zCJ7M/zA2JFW40iXBtBx7VqnNV3FJvVE616jnTXakq7U640z1lgaxz12U+0mEyqY6zz+LUlG3XM12WGp4h0WyjNhNvOyic2fEB6cDhR1LK2jhqY2uayViPaj0wqIvWdwMjJwgUDJ5Ykoqx6xuVqq1rV5lx1mpppkqaWKdrVa2ViPRHc6ZTO8xPB74Yvn4095xq7zeaKyUqT1sitRy4YxqZc9fEgFgDHpwgUiKj5rbWxwLzSK1P+/aaa3XClulGyqo5Ukid08yovUqdCgc7zco7Ra566Ru22JE+yi42lVURE9pXXDVEFstNFX1dLKnK0RUjjVHK3KZ3quOgg66ctW62WZi/arKhFcvU1N38/YQ+E5qMtdA1qYakqoiJ0JsgbdrkcxHJzKmT6I7qiGloePqJGxxRsRznOXciYIFk1DTXxZFo6epSOPcssjERuepN+cgW4KGTV9qhnrYZnSxOo12Xq5qfaXOMNwuVK2PhDt/Ho2ajqoYlXCSK1F8+ANgDPXfWFttjmRsV9XM9qPRkKZwi70VV7D9sOrqC+TrTRskgqERVSOTH2sc+FQDneNY0louEtJNSVUjo0RVexqbO9EXpXxltZrpFebbHWwMeyORVRGvxncuOjsIurf1XuPkVIegP1TpfxP8AfUDSAAAAAAAAAAAAAAAAAAAAAAAAAAAAAAAAAAAAAAAAAAAAAAAAAAAAAAAAAAAAAAAAAAAAAAB8yPbFG6SRyNY1Fc5yruRE6QK3UdbR0NkqZa9iSQubscX/AJirzJ/3zc55ppiWK0X2iqrnTKlPM1Vhe9NzMrhHJ2Ln8y7VZddakwm2y00a7/8A7v6ux5kNTqXT8N5s/JY2tjlhTNOqJuaqdHYvMBdIqKmUXKKfpjNCX2SRrrLcNptXTZbHt86tTnb2p+XYbMCg1tWPotMVTolVHyYiRU6Npd/syfmibbDQ6dpZGMbxtQxJZH43rneiZ8SYPrWtDJX6Zqo4UVZI8SIidOFyvsyc9EXSCu0/TQtkbx9Ozi3x53pjci9mMAdb3pmG7XClrmTrS1EC5WSNuVfjCp6DP6gZ9N6/orVOqrTQtRXMzudu2l9KYQt9S6mlt1bS0FsbDU1kz8Ojdl2yi7k5l5yn1E51j13Q3eZF5PM1Gvcibk3bLvQiooG7bFGyJImxsbGibKMRqImOrBg4Ym2HhJZT0qbFNWN3xpzJlF+JDdMqIZKdKhkrHQqm1xiOTZx15MJSypqHhGbV0uX0tG3vicyoiLj0uX0AfGq6Rlfwg2+llTMcjI0enWm05VQ3NXSQS22akdEziHRq3YRqYRMdCGOvn95tr/Az83G3m7xJ+FfyAwfBhRwvZWVj2I6ZjkjY5U7lMZXHaduE+NjaagqEaiSpI5qPxvxjOD64LvB1d5Zv5DhR8HUPlnfkBJ4RVV2lYnLzrOxV/hUt9K22C2WKlZExEfLG2SV2N7nKmd/5FPwh/qpD5ZnuqW+lbpBc7HTOieiyRRtjlZne1yJjf284Gb15ClrvFsvNKiRzK9UkVNyOxhUz2oqop968lfX3a0Wdj1bFO5HOVOZcu2U9G/0nPWczL7fLbZqF6SvY9Vlc1ctbnHP2Iiqp019FJQ3O1XmNiujp3o1yInNh20np3+gDaUlLBRUzKemibFExMNa1DC6jhZYdaWyvo28WypciSMZuRd+HbvGip5zcUVbT19KyppZWyRPTKORebxL1KYa/VDNQ61t1FRO42OlciyPbvRN6K7C+JERO0D64SouPuFoizjjFe3ParUNxSUkFHSspqeJscTG7KNRDF8IXhix/jX3mm7AwNkiZQ8JddT06IyFzHZYm5N6Nd+ZF1PX0lRrqOG6yqlvo0TLUaqoq7O1zJ1qqJ2ITaD+9Ss/AvuNI9+ZDadfxV1fA19DVImVc3ab3OyuU8S4UC9+u2nOK4rlC8Xs7OxxDsY6sY5ig0hW00OtKqmtj1db6pqqxuFREVE2uZerehtEoLOsHHpSUKw4zxnFs2cdeSm0/eKC5X2op7daYGRU+VSrYiNynNzbPTv6eYCnrKKGv4UlgqG7cWGuc1eZ2I0VEXxZRDeVFLBU0j6WaNroXt2FZjdgxbf72XeT/AOkboDD8GL3cluMO0qsZK1WovRlFz+SH1B/erUeQT3GnPgx7i6eUZ8QSeKn4VJ3TSNja6FGorlwmeLT5AboHy1zXtRzHI5q70VFyin0BhOD3wxfPxp7zj619DPT3S23bk/KKWnVEezGURUdnf4l/kfPB74Yvn4095xd3rU7LPeaWhqqbFPUIirUK/c1N6Lux0bunmUCNTa1sNyidBVPdAkjdlzJ2fZXPRlMoWWnbPQWmkeltnfNDM7a2nSI9M825UQ53DTlhroXSz0kDG7OeOjXYwnXlN3pM1oCdaSS87Mrn26n+21y8y4zv7VRALKn/APNOEWebOYrbBsNVE/xLz/m70EXhR8HUPlnfkTtAwvfbaq5TIvG19Q6RVXpRF+auIPCj4OofLO/ICqrLy3Vl6o7W+d1JbdpERcb5XJ19WeZOo9Go6SChpY6aljSOKNMNahmtT6airdPwfR8SR1FEzahaxMK5OdW9vT29pL0df0vVsRkzk5ZT4bKnS7qd5/zAzdlt8Nfwi3JahjXsgkklRjt6K7aRE3eLJpNdQRzaVq3SMRzo9lzF+6u0ifzUptL/AN4N77JPfaXutf1Tr/wN95AIugKGGn03BUtanHVCuc9+N+5yoidm4qtQxsp+EW0SQtRj5dhXq3/EquVF9m4vtEfqlQfhf77ij1R/eDZOyP33AaLVv6r3HyKkPQH6p0v4n++pM1b+q9x8ipD0B+qdL+J/vqBpAAAAAAAAAAAAAAAAAAAAAAAAAAAAAAAAAAAAAAAAAAAAAAAAAAAAAAAAAAAAAAAAAAAAAAhXa2xXahdSTySsieqbXFOwrk6l3cxNAEG0Wqls9E2ko2qkaKrlVy5Vyr0qpOAApK7S1vrbq25q6aCqaqLtQvRuVTmVdy7y6P0ADNXDRFprah1RHx1JI7e7iHIiKvXhUNKAKSyaVttklWenY+SoVMcbKuVTrx1FlcKCluVK6mrYWyxO34XoXrRehSSAMivB7a9vdU1qRf5aSJj8jQ2u1UVpp+IoYGxNXul51cvWq9JNAFVVWCjqr1BdpHSpUwIiNRHJs7s86Y8ZZuajmq1eZUwfQAq7HYqSxQyxUayq2VyOdxjkXf6BfLFSX2GKKsWVGxOVzeLcib/QWgAyPCO1G6YjanMk7E9jj5h0ZbLlbKGpRZqWV9NGr1gciI9dlN6oqc5oL1Z6a90SUlW6RsaPR+Y1RFymetF6yVS07KSkhpo1crIWNjarudURMbwK+y6ct1jRy0cSrK7cssi7TlTq8XmLGpp4aunfBURtlikTDmOTKKdQBkpOD61LIqxT1kLFXKxskTHtQu7PYrfZYlbRQbLnJh0jly93av8AIsgBVXewUd4qKaeqdKj6Zcs2HIic6Lv3eItQAKqKwUcV9kvDXS8pkTDkVybPMic2PESrlbaS60q01bCksa70zuVF60XoUlgDIf2eWvb/ANqreKzni9tuPyNHbLXR2ml5PQwpEzOV6VcvWq9JMAFUlgo0v63nal5UqYxtJs9zs82OotQAKqyWCjsaTpRulXj1RXcY5F5s827xnC9aUtl7qW1FS2VkyJhXxORFcnRnKKXgAi22hittBDRwOe6OJNlqvXK4JQAGE4PfDF8/GnvONbdrRRXim4iuhSRqLlrkXDmr1opRyaBtMk0kqz1iOkcrnbMjU3r/APiaWmhbTU0UDFVWxMRiK7nwiY3gZb+zy17W+qrVj/y1kbj8i6Ww0TLJLaqVHU0Erdlzo+6XPOqqvOq8xaACLbqKK22+CjgzxcLUairzr41It8sVJfYYoqxZUbE5XN4tyJv9BaAD5a1GtRqcyJgqKXTVDR3l9zpXTRTSKquY1ybC5592OveXIAqqGwUdBd6m5QulWepzto5yK3eqLuTHiJdyoIbnQS0dQrkilREdsLhefP8AIlACJbLfDa7fFRU6vWKLKN21yu9VX+ZFrrBR193prlM6VJ6bGwjXIjdyqu9MeMtQBT6t/Ve4+RUh6A/VOl/E/wB9T7uuj7ddq+WsqJqpskuNpsb0Ru5ETmx4i0tFsgtFvZRUznuiYqqivVFXeuf5gTQAAAAAAAAAAAAAAAAAAAAAAAf/2Q==">
            <a:extLst>
              <a:ext uri="{FF2B5EF4-FFF2-40B4-BE49-F238E27FC236}">
                <a16:creationId xmlns:a16="http://schemas.microsoft.com/office/drawing/2014/main" id="{20B6F655-4C06-4F98-A4EC-13A5C8FDE1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82713" y="384969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l-PL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2C591E93-A07A-462D-81C5-13D6C62CA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5901" y="2236316"/>
            <a:ext cx="32099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562E252-4DEB-4AC5-AA51-3310EA80C10C}"/>
              </a:ext>
            </a:extLst>
          </p:cNvPr>
          <p:cNvSpPr txBox="1"/>
          <p:nvPr/>
        </p:nvSpPr>
        <p:spPr>
          <a:xfrm>
            <a:off x="7410090" y="1773039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l-PL" sz="2400" dirty="0" err="1"/>
              <a:t>Reflection</a:t>
            </a:r>
            <a:r>
              <a:rPr lang="pl-PL" sz="2400" dirty="0"/>
              <a:t> </a:t>
            </a:r>
            <a:r>
              <a:rPr lang="pl-PL" sz="2400" dirty="0" err="1"/>
              <a:t>coefficient</a:t>
            </a:r>
            <a:r>
              <a:rPr lang="pl-PL" sz="2400" dirty="0"/>
              <a:t>:</a:t>
            </a:r>
          </a:p>
        </p:txBody>
      </p:sp>
      <p:sp>
        <p:nvSpPr>
          <p:cNvPr id="14" name="Symbol zastępczy numeru slajdu 14">
            <a:extLst>
              <a:ext uri="{FF2B5EF4-FFF2-40B4-BE49-F238E27FC236}">
                <a16:creationId xmlns:a16="http://schemas.microsoft.com/office/drawing/2014/main" id="{94384B34-BE0E-442D-9B87-D0518493F569}"/>
              </a:ext>
            </a:extLst>
          </p:cNvPr>
          <p:cNvSpPr>
            <a:spLocks noGrp="1"/>
          </p:cNvSpPr>
          <p:nvPr/>
        </p:nvSpPr>
        <p:spPr bwMode="auto">
          <a:xfrm>
            <a:off x="8023138" y="6317456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AB28BC1-5B49-48A3-B133-DBBDEFBB8847}" type="slidenum">
              <a:rPr lang="es-ES" altLang="pl-PL" smtClean="0"/>
              <a:pPr>
                <a:defRPr/>
              </a:pPr>
              <a:t>6</a:t>
            </a:fld>
            <a:endParaRPr lang="es-ES" altLang="pl-PL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8A19EE6-5E52-46C8-B7EF-7B29518BFF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0090" y="4043134"/>
            <a:ext cx="3024508" cy="754241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564CB54C-1A00-4558-8E19-0299313BE290}"/>
              </a:ext>
            </a:extLst>
          </p:cNvPr>
          <p:cNvSpPr/>
          <p:nvPr/>
        </p:nvSpPr>
        <p:spPr>
          <a:xfrm>
            <a:off x="7166035" y="3543622"/>
            <a:ext cx="355642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l-PL" sz="2400" dirty="0" err="1"/>
              <a:t>Transmission</a:t>
            </a:r>
            <a:r>
              <a:rPr lang="pl-PL" sz="2400" dirty="0"/>
              <a:t> </a:t>
            </a:r>
            <a:r>
              <a:rPr lang="pl-PL" sz="2400" dirty="0" err="1"/>
              <a:t>coefficient</a:t>
            </a:r>
            <a:r>
              <a:rPr lang="pl-PL" sz="2400" dirty="0"/>
              <a:t>: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F1CAD72D-CAD4-40FF-8FBF-768F3BB52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113" y="1525902"/>
            <a:ext cx="2000003" cy="546818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95CC13B8-79E7-411B-9A89-6610FB994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148" y="4989095"/>
            <a:ext cx="1652589" cy="1792335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1D06B7CF-6E6E-4271-BF4C-7B3B10FB8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628" y="4364509"/>
            <a:ext cx="1476375" cy="2416921"/>
          </a:xfrm>
          <a:prstGeom prst="rect">
            <a:avLst/>
          </a:prstGeom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E98C44C4-8810-4A24-9623-E4763D81BD21}"/>
              </a:ext>
            </a:extLst>
          </p:cNvPr>
          <p:cNvSpPr/>
          <p:nvPr/>
        </p:nvSpPr>
        <p:spPr>
          <a:xfrm>
            <a:off x="506843" y="4711799"/>
            <a:ext cx="6096000" cy="11734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 </a:t>
            </a:r>
            <a:r>
              <a:rPr lang="en-US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density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 </a:t>
            </a:r>
            <a:r>
              <a:rPr lang="en-US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SH-wave velocity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–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angle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incident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4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674976-2635-49A9-99D0-300B46FD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509"/>
            <a:ext cx="10515600" cy="1325563"/>
          </a:xfrm>
        </p:spPr>
        <p:txBody>
          <a:bodyPr/>
          <a:lstStyle/>
          <a:p>
            <a:r>
              <a:rPr lang="pl-PL" altLang="pl-PL" dirty="0" err="1"/>
              <a:t>Reflection</a:t>
            </a:r>
            <a:r>
              <a:rPr lang="pl-PL" altLang="pl-PL" dirty="0"/>
              <a:t>/</a:t>
            </a:r>
            <a:r>
              <a:rPr lang="pl-PL" altLang="pl-PL" dirty="0" err="1"/>
              <a:t>Transmission</a:t>
            </a:r>
            <a:r>
              <a:rPr lang="pl-PL" altLang="pl-PL" dirty="0"/>
              <a:t> – </a:t>
            </a:r>
            <a:r>
              <a:rPr lang="pl-PL" altLang="pl-PL" dirty="0" err="1"/>
              <a:t>anelastic</a:t>
            </a:r>
            <a:r>
              <a:rPr lang="pl-PL" altLang="pl-PL" dirty="0"/>
              <a:t> </a:t>
            </a:r>
            <a:r>
              <a:rPr lang="pl-PL" altLang="pl-PL" dirty="0" err="1"/>
              <a:t>case</a:t>
            </a:r>
            <a:endParaRPr lang="pl-PL" dirty="0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77354468-B548-476B-A62C-CCB14DF1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345" y="5723052"/>
            <a:ext cx="1485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2BDBE078-6CC6-41BB-86C9-58B3848F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902" y="6294552"/>
            <a:ext cx="1971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16">
            <a:extLst>
              <a:ext uri="{FF2B5EF4-FFF2-40B4-BE49-F238E27FC236}">
                <a16:creationId xmlns:a16="http://schemas.microsoft.com/office/drawing/2014/main" id="{FBCF4E43-6C1E-406C-80FB-E91D081C7BA5}"/>
              </a:ext>
            </a:extLst>
          </p:cNvPr>
          <p:cNvSpPr txBox="1"/>
          <p:nvPr/>
        </p:nvSpPr>
        <p:spPr>
          <a:xfrm>
            <a:off x="7744417" y="1504168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l-PL" sz="2400" dirty="0" err="1"/>
              <a:t>Reflection</a:t>
            </a:r>
            <a:r>
              <a:rPr lang="pl-PL" sz="2400" dirty="0"/>
              <a:t> </a:t>
            </a:r>
            <a:r>
              <a:rPr lang="pl-PL" sz="2400" dirty="0" err="1"/>
              <a:t>coefficient</a:t>
            </a:r>
            <a:r>
              <a:rPr lang="pl-PL" sz="2400" dirty="0"/>
              <a:t>: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021D8D87-BD05-43F9-B954-A49C5D824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3414" y="1995724"/>
            <a:ext cx="32099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D42F89CA-73AB-47BE-A2FA-36CE55FF7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6627" y="5207472"/>
            <a:ext cx="33623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151FF3E-5D1A-4309-8D07-4973537B2F0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2323" y="3627120"/>
            <a:ext cx="3024508" cy="75424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77CAB939-6079-471F-A34E-FCDDCAD9BA1A}"/>
              </a:ext>
            </a:extLst>
          </p:cNvPr>
          <p:cNvSpPr/>
          <p:nvPr/>
        </p:nvSpPr>
        <p:spPr>
          <a:xfrm>
            <a:off x="7744417" y="2987415"/>
            <a:ext cx="355642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l-PL" sz="2400" dirty="0" err="1"/>
              <a:t>Transmission</a:t>
            </a:r>
            <a:r>
              <a:rPr lang="pl-PL" sz="2400" dirty="0"/>
              <a:t> </a:t>
            </a:r>
            <a:r>
              <a:rPr lang="pl-PL" sz="2400" dirty="0" err="1"/>
              <a:t>coefficient</a:t>
            </a:r>
            <a:r>
              <a:rPr lang="pl-PL" sz="2400" dirty="0"/>
              <a:t>:</a:t>
            </a:r>
          </a:p>
        </p:txBody>
      </p:sp>
      <p:sp>
        <p:nvSpPr>
          <p:cNvPr id="11" name="pole tekstowe 2">
            <a:extLst>
              <a:ext uri="{FF2B5EF4-FFF2-40B4-BE49-F238E27FC236}">
                <a16:creationId xmlns:a16="http://schemas.microsoft.com/office/drawing/2014/main" id="{824349CF-D3E5-48DB-8196-AD3CAEF671C6}"/>
              </a:ext>
            </a:extLst>
          </p:cNvPr>
          <p:cNvSpPr txBox="1"/>
          <p:nvPr/>
        </p:nvSpPr>
        <p:spPr>
          <a:xfrm>
            <a:off x="7780421" y="4745807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l-PL" sz="2400" dirty="0"/>
              <a:t>In </a:t>
            </a:r>
            <a:r>
              <a:rPr lang="pl-PL" sz="2400" dirty="0" err="1"/>
              <a:t>anelastic</a:t>
            </a:r>
            <a:r>
              <a:rPr lang="pl-PL" sz="2400" dirty="0"/>
              <a:t> </a:t>
            </a:r>
            <a:r>
              <a:rPr lang="pl-PL" sz="2400" dirty="0" err="1"/>
              <a:t>case</a:t>
            </a:r>
            <a:r>
              <a:rPr lang="pl-PL" sz="2400" dirty="0"/>
              <a:t>: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A767346-8D84-44DE-812A-2CC27C46C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31" y="1370127"/>
            <a:ext cx="53625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1B184BB-9495-43A4-A7ED-95499DCBA6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148" y="4989095"/>
            <a:ext cx="1652589" cy="179233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9646D73-88B6-47D9-B827-0EEBBC20FF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628" y="4364509"/>
            <a:ext cx="1476375" cy="2416921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EB6E1437-F10B-43D9-8059-D448BD1E28D1}"/>
              </a:ext>
            </a:extLst>
          </p:cNvPr>
          <p:cNvSpPr/>
          <p:nvPr/>
        </p:nvSpPr>
        <p:spPr>
          <a:xfrm>
            <a:off x="580295" y="3796730"/>
            <a:ext cx="6096000" cy="27692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 </a:t>
            </a:r>
            <a:r>
              <a:rPr lang="en-US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density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 </a:t>
            </a:r>
            <a:r>
              <a:rPr lang="en-US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SH-wave velocity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 – SH-wave quality factor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 </a:t>
            </a:r>
            <a:r>
              <a:rPr lang="en-US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inhomogeneity angle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– propagation vector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– attenuation vector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–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angle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incident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7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9DB059E-D26F-44E2-8D02-DC9101D8D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39556" cy="6858000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6445325-35BC-4ADF-89E1-DEFBF6D5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27" y="1070769"/>
            <a:ext cx="6039556" cy="435133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β</a:t>
            </a:r>
            <a:r>
              <a:rPr lang="pl-PL" baseline="-25000" dirty="0"/>
              <a:t>1</a:t>
            </a:r>
            <a:r>
              <a:rPr lang="el-GR" dirty="0"/>
              <a:t> = 3.698</a:t>
            </a:r>
            <a:r>
              <a:rPr lang="pl-PL" dirty="0"/>
              <a:t>km/s</a:t>
            </a:r>
          </a:p>
          <a:p>
            <a:r>
              <a:rPr lang="el-GR" dirty="0"/>
              <a:t>β</a:t>
            </a:r>
            <a:r>
              <a:rPr lang="pl-PL" baseline="-25000" dirty="0"/>
              <a:t>2</a:t>
            </a:r>
            <a:r>
              <a:rPr lang="el-GR" dirty="0"/>
              <a:t> = 4.618</a:t>
            </a:r>
            <a:r>
              <a:rPr lang="pl-PL" dirty="0"/>
              <a:t>km/s</a:t>
            </a:r>
          </a:p>
          <a:p>
            <a:r>
              <a:rPr lang="el-GR" dirty="0"/>
              <a:t>ρ</a:t>
            </a:r>
            <a:r>
              <a:rPr lang="pl-PL" baseline="-25000" dirty="0"/>
              <a:t>1</a:t>
            </a:r>
            <a:r>
              <a:rPr lang="el-GR" dirty="0"/>
              <a:t> = 2.98</a:t>
            </a:r>
            <a:r>
              <a:rPr lang="pl-PL" dirty="0"/>
              <a:t>kg/m³</a:t>
            </a:r>
          </a:p>
          <a:p>
            <a:r>
              <a:rPr lang="el-GR" dirty="0"/>
              <a:t>ρ</a:t>
            </a:r>
            <a:r>
              <a:rPr lang="pl-PL" baseline="-25000" dirty="0"/>
              <a:t>2</a:t>
            </a:r>
            <a:r>
              <a:rPr lang="el-GR" dirty="0"/>
              <a:t> = 3.3</a:t>
            </a:r>
            <a:r>
              <a:rPr lang="pl-PL" dirty="0"/>
              <a:t>kg/m³ </a:t>
            </a:r>
          </a:p>
          <a:p>
            <a:r>
              <a:rPr lang="pl-PL" dirty="0"/>
              <a:t>Q</a:t>
            </a:r>
            <a:r>
              <a:rPr lang="pl-PL" baseline="-25000" dirty="0"/>
              <a:t>1</a:t>
            </a:r>
            <a:r>
              <a:rPr lang="pl-PL" dirty="0"/>
              <a:t> = 50</a:t>
            </a:r>
          </a:p>
          <a:p>
            <a:r>
              <a:rPr lang="pl-PL" dirty="0"/>
              <a:t>Q</a:t>
            </a:r>
            <a:r>
              <a:rPr lang="pl-PL" baseline="-25000" dirty="0"/>
              <a:t>2</a:t>
            </a:r>
            <a:r>
              <a:rPr lang="pl-PL" dirty="0"/>
              <a:t> = 75 </a:t>
            </a:r>
          </a:p>
          <a:p>
            <a:pPr marL="0" indent="0">
              <a:buNone/>
            </a:pPr>
            <a:r>
              <a:rPr lang="pl-PL" dirty="0" err="1"/>
              <a:t>Elastic</a:t>
            </a:r>
            <a:r>
              <a:rPr lang="pl-PL" dirty="0"/>
              <a:t> </a:t>
            </a:r>
            <a:r>
              <a:rPr lang="pl-PL" dirty="0" err="1"/>
              <a:t>reference</a:t>
            </a:r>
            <a:r>
              <a:rPr lang="pl-PL" dirty="0"/>
              <a:t> (solid </a:t>
            </a:r>
            <a:r>
              <a:rPr lang="pl-PL" dirty="0" err="1"/>
              <a:t>black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 err="1"/>
              <a:t>Daley</a:t>
            </a:r>
            <a:r>
              <a:rPr lang="pl-PL" dirty="0"/>
              <a:t> and </a:t>
            </a:r>
            <a:r>
              <a:rPr lang="pl-PL" dirty="0" err="1"/>
              <a:t>Krebes</a:t>
            </a:r>
            <a:r>
              <a:rPr lang="pl-PL" dirty="0"/>
              <a:t> (2015) (</a:t>
            </a:r>
            <a:r>
              <a:rPr lang="pl-PL" dirty="0" err="1"/>
              <a:t>dashed</a:t>
            </a:r>
            <a:r>
              <a:rPr lang="pl-PL" dirty="0"/>
              <a:t> </a:t>
            </a:r>
            <a:r>
              <a:rPr lang="pl-PL" dirty="0" err="1"/>
              <a:t>green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WAC (</a:t>
            </a:r>
            <a:r>
              <a:rPr lang="pl-PL" dirty="0" err="1"/>
              <a:t>dotted</a:t>
            </a:r>
            <a:r>
              <a:rPr lang="pl-PL" dirty="0"/>
              <a:t> red)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141B1FD-138D-4BAF-AEDB-E56691212A6D}"/>
              </a:ext>
            </a:extLst>
          </p:cNvPr>
          <p:cNvSpPr/>
          <p:nvPr/>
        </p:nvSpPr>
        <p:spPr>
          <a:xfrm>
            <a:off x="0" y="6492875"/>
            <a:ext cx="69462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err="1">
                <a:latin typeface="g_d0_f1"/>
              </a:rPr>
              <a:t>Daley</a:t>
            </a:r>
            <a:r>
              <a:rPr lang="pl-PL" sz="1000" dirty="0">
                <a:latin typeface="g_d0_f1"/>
              </a:rPr>
              <a:t> PF, </a:t>
            </a:r>
            <a:r>
              <a:rPr lang="pl-PL" sz="1000" dirty="0" err="1">
                <a:latin typeface="g_d0_f1"/>
              </a:rPr>
              <a:t>Krebes</a:t>
            </a:r>
            <a:r>
              <a:rPr lang="pl-PL" sz="1000" dirty="0">
                <a:latin typeface="g_d0_f1"/>
              </a:rPr>
              <a:t> ES (2015) </a:t>
            </a:r>
            <a:r>
              <a:rPr lang="pl-PL" sz="1000" dirty="0" err="1">
                <a:latin typeface="g_d0_f1"/>
              </a:rPr>
              <a:t>Anelastic</a:t>
            </a:r>
            <a:r>
              <a:rPr lang="pl-PL" sz="1000" dirty="0">
                <a:latin typeface="g_d0_f1"/>
              </a:rPr>
              <a:t> (</a:t>
            </a:r>
            <a:r>
              <a:rPr lang="pl-PL" sz="1000" dirty="0" err="1">
                <a:latin typeface="g_d0_f1"/>
              </a:rPr>
              <a:t>poroviscoelastic</a:t>
            </a:r>
            <a:r>
              <a:rPr lang="pl-PL" sz="1000" dirty="0">
                <a:latin typeface="g_d0_f1"/>
              </a:rPr>
              <a:t>)medium—the </a:t>
            </a:r>
            <a:r>
              <a:rPr lang="pl-PL" sz="1000" dirty="0">
                <a:latin typeface="g_d0_f8"/>
              </a:rPr>
              <a:t>SH </a:t>
            </a:r>
            <a:r>
              <a:rPr lang="pl-PL" sz="1000" dirty="0">
                <a:latin typeface="g_d0_f1"/>
              </a:rPr>
              <a:t>-</a:t>
            </a:r>
            <a:r>
              <a:rPr lang="pl-PL" sz="1000" dirty="0" err="1">
                <a:latin typeface="g_d0_f1"/>
              </a:rPr>
              <a:t>wave</a:t>
            </a:r>
            <a:r>
              <a:rPr lang="pl-PL" sz="1000" dirty="0">
                <a:latin typeface="g_d0_f1"/>
              </a:rPr>
              <a:t> problem. J </a:t>
            </a:r>
            <a:r>
              <a:rPr lang="pl-PL" sz="1000" dirty="0" err="1">
                <a:latin typeface="g_d0_f1"/>
              </a:rPr>
              <a:t>Seism</a:t>
            </a:r>
            <a:r>
              <a:rPr lang="pl-PL" sz="1000" dirty="0">
                <a:latin typeface="g_d0_f1"/>
              </a:rPr>
              <a:t> </a:t>
            </a:r>
            <a:r>
              <a:rPr lang="pl-PL" sz="1000" dirty="0" err="1">
                <a:latin typeface="g_d0_f1"/>
              </a:rPr>
              <a:t>Explor</a:t>
            </a:r>
            <a:r>
              <a:rPr lang="pl-PL" sz="1000" dirty="0">
                <a:latin typeface="g_d0_f1"/>
              </a:rPr>
              <a:t> 24:103–120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03445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0CCFE8-BAEC-4B26-B2A7-68BDD238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2" y="110410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β</a:t>
            </a:r>
            <a:r>
              <a:rPr lang="pl-PL" baseline="-25000" dirty="0"/>
              <a:t>1</a:t>
            </a:r>
            <a:r>
              <a:rPr lang="el-GR" dirty="0"/>
              <a:t> = </a:t>
            </a:r>
            <a:r>
              <a:rPr lang="pl-PL" dirty="0"/>
              <a:t>1</a:t>
            </a:r>
            <a:r>
              <a:rPr lang="el-GR" dirty="0"/>
              <a:t>.</a:t>
            </a:r>
            <a:r>
              <a:rPr lang="pl-PL" dirty="0"/>
              <a:t>44km/s</a:t>
            </a:r>
          </a:p>
          <a:p>
            <a:r>
              <a:rPr lang="el-GR" dirty="0"/>
              <a:t>β</a:t>
            </a:r>
            <a:r>
              <a:rPr lang="pl-PL" baseline="-25000" dirty="0"/>
              <a:t>2</a:t>
            </a:r>
            <a:r>
              <a:rPr lang="el-GR" dirty="0"/>
              <a:t> = </a:t>
            </a:r>
            <a:r>
              <a:rPr lang="pl-PL" dirty="0"/>
              <a:t>2</a:t>
            </a:r>
            <a:r>
              <a:rPr lang="el-GR" dirty="0"/>
              <a:t>.</a:t>
            </a:r>
            <a:r>
              <a:rPr lang="pl-PL" dirty="0"/>
              <a:t>0</a:t>
            </a:r>
            <a:r>
              <a:rPr lang="el-GR" dirty="0"/>
              <a:t>8</a:t>
            </a:r>
            <a:r>
              <a:rPr lang="pl-PL" dirty="0"/>
              <a:t>km/s</a:t>
            </a:r>
          </a:p>
          <a:p>
            <a:r>
              <a:rPr lang="el-GR" dirty="0"/>
              <a:t>ρ</a:t>
            </a:r>
            <a:r>
              <a:rPr lang="pl-PL" baseline="-25000" dirty="0"/>
              <a:t>1</a:t>
            </a:r>
            <a:r>
              <a:rPr lang="el-GR" dirty="0"/>
              <a:t> = 2.</a:t>
            </a:r>
            <a:r>
              <a:rPr lang="pl-PL" dirty="0"/>
              <a:t>0kg/m³</a:t>
            </a:r>
          </a:p>
          <a:p>
            <a:r>
              <a:rPr lang="el-GR" dirty="0"/>
              <a:t>ρ</a:t>
            </a:r>
            <a:r>
              <a:rPr lang="pl-PL" baseline="-25000" dirty="0"/>
              <a:t>2</a:t>
            </a:r>
            <a:r>
              <a:rPr lang="el-GR" dirty="0"/>
              <a:t> = </a:t>
            </a:r>
            <a:r>
              <a:rPr lang="pl-PL" dirty="0"/>
              <a:t>2.0kg/m³ </a:t>
            </a:r>
          </a:p>
          <a:p>
            <a:r>
              <a:rPr lang="pl-PL" dirty="0"/>
              <a:t>Q</a:t>
            </a:r>
            <a:r>
              <a:rPr lang="pl-PL" baseline="-25000" dirty="0"/>
              <a:t>1</a:t>
            </a:r>
            <a:r>
              <a:rPr lang="pl-PL" dirty="0"/>
              <a:t> = 15</a:t>
            </a:r>
          </a:p>
          <a:p>
            <a:r>
              <a:rPr lang="pl-PL" dirty="0"/>
              <a:t>Q</a:t>
            </a:r>
            <a:r>
              <a:rPr lang="pl-PL" baseline="-25000" dirty="0"/>
              <a:t>2</a:t>
            </a:r>
            <a:r>
              <a:rPr lang="pl-PL" dirty="0"/>
              <a:t> = 22 </a:t>
            </a:r>
          </a:p>
          <a:p>
            <a:pPr marL="0" indent="0">
              <a:buNone/>
            </a:pPr>
            <a:r>
              <a:rPr lang="pl-PL" dirty="0" err="1"/>
              <a:t>Elastic</a:t>
            </a:r>
            <a:r>
              <a:rPr lang="pl-PL" dirty="0"/>
              <a:t> </a:t>
            </a:r>
            <a:r>
              <a:rPr lang="pl-PL" dirty="0" err="1"/>
              <a:t>reference</a:t>
            </a:r>
            <a:r>
              <a:rPr lang="pl-PL" dirty="0"/>
              <a:t> (solid </a:t>
            </a:r>
            <a:r>
              <a:rPr lang="pl-PL" dirty="0" err="1"/>
              <a:t>black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 err="1"/>
              <a:t>Daley</a:t>
            </a:r>
            <a:r>
              <a:rPr lang="pl-PL" dirty="0"/>
              <a:t> and </a:t>
            </a:r>
            <a:r>
              <a:rPr lang="pl-PL" dirty="0" err="1"/>
              <a:t>Krebes</a:t>
            </a:r>
            <a:r>
              <a:rPr lang="pl-PL" dirty="0"/>
              <a:t> (2015) (</a:t>
            </a:r>
            <a:r>
              <a:rPr lang="pl-PL" dirty="0" err="1"/>
              <a:t>dashed</a:t>
            </a:r>
            <a:r>
              <a:rPr lang="pl-PL" dirty="0"/>
              <a:t> </a:t>
            </a:r>
            <a:r>
              <a:rPr lang="pl-PL" dirty="0" err="1"/>
              <a:t>green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WAC (</a:t>
            </a:r>
            <a:r>
              <a:rPr lang="pl-PL" dirty="0" err="1"/>
              <a:t>dotted</a:t>
            </a:r>
            <a:r>
              <a:rPr lang="pl-PL" dirty="0"/>
              <a:t> red)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CDA3179-856A-4545-9795-396D84ABA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43" y="66675"/>
            <a:ext cx="6124575" cy="679132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BA82E82-FF8E-401E-B17D-57D657E35E5C}"/>
              </a:ext>
            </a:extLst>
          </p:cNvPr>
          <p:cNvSpPr/>
          <p:nvPr/>
        </p:nvSpPr>
        <p:spPr>
          <a:xfrm>
            <a:off x="0" y="6492875"/>
            <a:ext cx="69462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err="1">
                <a:latin typeface="g_d0_f1"/>
              </a:rPr>
              <a:t>Daley</a:t>
            </a:r>
            <a:r>
              <a:rPr lang="pl-PL" sz="1000" dirty="0">
                <a:latin typeface="g_d0_f1"/>
              </a:rPr>
              <a:t> PF, </a:t>
            </a:r>
            <a:r>
              <a:rPr lang="pl-PL" sz="1000" dirty="0" err="1">
                <a:latin typeface="g_d0_f1"/>
              </a:rPr>
              <a:t>Krebes</a:t>
            </a:r>
            <a:r>
              <a:rPr lang="pl-PL" sz="1000" dirty="0">
                <a:latin typeface="g_d0_f1"/>
              </a:rPr>
              <a:t> ES (2015) </a:t>
            </a:r>
            <a:r>
              <a:rPr lang="pl-PL" sz="1000" dirty="0" err="1">
                <a:latin typeface="g_d0_f1"/>
              </a:rPr>
              <a:t>Anelastic</a:t>
            </a:r>
            <a:r>
              <a:rPr lang="pl-PL" sz="1000" dirty="0">
                <a:latin typeface="g_d0_f1"/>
              </a:rPr>
              <a:t> (</a:t>
            </a:r>
            <a:r>
              <a:rPr lang="pl-PL" sz="1000" dirty="0" err="1">
                <a:latin typeface="g_d0_f1"/>
              </a:rPr>
              <a:t>poroviscoelastic</a:t>
            </a:r>
            <a:r>
              <a:rPr lang="pl-PL" sz="1000" dirty="0">
                <a:latin typeface="g_d0_f1"/>
              </a:rPr>
              <a:t>)medium—the </a:t>
            </a:r>
            <a:r>
              <a:rPr lang="pl-PL" sz="1000" dirty="0">
                <a:latin typeface="g_d0_f8"/>
              </a:rPr>
              <a:t>SH </a:t>
            </a:r>
            <a:r>
              <a:rPr lang="pl-PL" sz="1000" dirty="0">
                <a:latin typeface="g_d0_f1"/>
              </a:rPr>
              <a:t>-</a:t>
            </a:r>
            <a:r>
              <a:rPr lang="pl-PL" sz="1000" dirty="0" err="1">
                <a:latin typeface="g_d0_f1"/>
              </a:rPr>
              <a:t>wave</a:t>
            </a:r>
            <a:r>
              <a:rPr lang="pl-PL" sz="1000" dirty="0">
                <a:latin typeface="g_d0_f1"/>
              </a:rPr>
              <a:t> problem. J </a:t>
            </a:r>
            <a:r>
              <a:rPr lang="pl-PL" sz="1000" dirty="0" err="1">
                <a:latin typeface="g_d0_f1"/>
              </a:rPr>
              <a:t>Seism</a:t>
            </a:r>
            <a:r>
              <a:rPr lang="pl-PL" sz="1000" dirty="0">
                <a:latin typeface="g_d0_f1"/>
              </a:rPr>
              <a:t> </a:t>
            </a:r>
            <a:r>
              <a:rPr lang="pl-PL" sz="1000" dirty="0" err="1">
                <a:latin typeface="g_d0_f1"/>
              </a:rPr>
              <a:t>Explor</a:t>
            </a:r>
            <a:r>
              <a:rPr lang="pl-PL" sz="1000" dirty="0">
                <a:latin typeface="g_d0_f1"/>
              </a:rPr>
              <a:t> 24:103–120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5698204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1441</Words>
  <Application>Microsoft Office PowerPoint</Application>
  <PresentationFormat>Panoramiczny</PresentationFormat>
  <Paragraphs>189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g_d0_f1</vt:lpstr>
      <vt:lpstr>g_d0_f8</vt:lpstr>
      <vt:lpstr>Times New Roman</vt:lpstr>
      <vt:lpstr>Motyw pakietu Office</vt:lpstr>
      <vt:lpstr>Comparison of ray and full-wave synthetic seismograms of reflected SH waves in attenuating media</vt:lpstr>
      <vt:lpstr>Presentation Outline</vt:lpstr>
      <vt:lpstr>SH-wave in WAC</vt:lpstr>
      <vt:lpstr>Weak attenuation in smooth media </vt:lpstr>
      <vt:lpstr>SH – wave reflection and transmission coefficients – elastic case</vt:lpstr>
      <vt:lpstr>Reflection/Transmission – elastic case </vt:lpstr>
      <vt:lpstr>Reflection/Transmission – anelastic case</vt:lpstr>
      <vt:lpstr>Prezentacja programu PowerPoint</vt:lpstr>
      <vt:lpstr>Prezentacja programu PowerPoint</vt:lpstr>
      <vt:lpstr>Configuration</vt:lpstr>
      <vt:lpstr>Reflection coefficients</vt:lpstr>
      <vt:lpstr>Wavelet</vt:lpstr>
      <vt:lpstr>Seismograms: model M1 (elastic/elastic) </vt:lpstr>
      <vt:lpstr>Seismograms: model M2 (elastic/anelastic) </vt:lpstr>
      <vt:lpstr>Seismograms: model M3 (anelastic/anelastic) </vt:lpstr>
      <vt:lpstr>Maximum spectral amplitudes: model M1 (elastic/elastic)</vt:lpstr>
      <vt:lpstr>Maximum spectral amplitudes: model M2 (elastic/anelastic)</vt:lpstr>
      <vt:lpstr>Maximum spectral amplitudes: model M3 (anelastic/anelastic)</vt:lpstr>
      <vt:lpstr>Different causal dispersion models</vt:lpstr>
      <vt:lpstr>Maxwell model</vt:lpstr>
      <vt:lpstr>Futterman model</vt:lpstr>
      <vt:lpstr>SLS model</vt:lpstr>
      <vt:lpstr>Maxwell model</vt:lpstr>
      <vt:lpstr>Futterman model</vt:lpstr>
      <vt:lpstr>SLS model</vt:lpstr>
      <vt:lpstr>Maxwell model</vt:lpstr>
      <vt:lpstr>Futterman model</vt:lpstr>
      <vt:lpstr>SLS model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ray and full-wave synthetic seismograms of reflected SH waves in attenuating media</dc:title>
  <dc:creator>Milosz Wcislo</dc:creator>
  <cp:lastModifiedBy>Milosz Wcislo</cp:lastModifiedBy>
  <cp:revision>33</cp:revision>
  <dcterms:created xsi:type="dcterms:W3CDTF">2022-05-17T13:32:22Z</dcterms:created>
  <dcterms:modified xsi:type="dcterms:W3CDTF">2022-05-30T11:15:52Z</dcterms:modified>
</cp:coreProperties>
</file>