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1521" r:id="rId6"/>
    <p:sldId id="1522" r:id="rId7"/>
    <p:sldId id="1523" r:id="rId8"/>
    <p:sldId id="1546" r:id="rId9"/>
    <p:sldId id="1549" r:id="rId10"/>
    <p:sldId id="1550" r:id="rId11"/>
    <p:sldId id="1552" r:id="rId12"/>
    <p:sldId id="1553" r:id="rId13"/>
    <p:sldId id="1548" r:id="rId14"/>
    <p:sldId id="1539" r:id="rId15"/>
    <p:sldId id="1529" r:id="rId16"/>
    <p:sldId id="1528" r:id="rId17"/>
    <p:sldId id="1537" r:id="rId18"/>
    <p:sldId id="1540" r:id="rId19"/>
    <p:sldId id="1533" r:id="rId20"/>
    <p:sldId id="1541" r:id="rId21"/>
    <p:sldId id="1538" r:id="rId22"/>
    <p:sldId id="1542" r:id="rId23"/>
    <p:sldId id="1543" r:id="rId24"/>
    <p:sldId id="1544" r:id="rId25"/>
    <p:sldId id="1545" r:id="rId26"/>
    <p:sldId id="1551" r:id="rId27"/>
    <p:sldId id="1547" r:id="rId28"/>
    <p:sldId id="354" r:id="rId29"/>
    <p:sldId id="1532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5" r:id="rId38"/>
    <p:sldId id="444" r:id="rId39"/>
    <p:sldId id="446" r:id="rId40"/>
    <p:sldId id="449" r:id="rId41"/>
    <p:sldId id="428" r:id="rId42"/>
    <p:sldId id="447" r:id="rId43"/>
    <p:sldId id="1475" r:id="rId44"/>
    <p:sldId id="455" r:id="rId45"/>
    <p:sldId id="864" r:id="rId46"/>
    <p:sldId id="1482" r:id="rId47"/>
    <p:sldId id="550" r:id="rId48"/>
    <p:sldId id="506" r:id="rId49"/>
    <p:sldId id="526" r:id="rId50"/>
    <p:sldId id="543" r:id="rId51"/>
    <p:sldId id="528" r:id="rId52"/>
  </p:sldIdLst>
  <p:sldSz cx="12192000" cy="6858000"/>
  <p:notesSz cx="6797675" cy="9926638"/>
  <p:embeddedFontLst>
    <p:embeddedFont>
      <p:font typeface="Abadi" panose="020B0604020104020204" pitchFamily="34" charset="0"/>
      <p:regular r:id="rId55"/>
    </p:embeddedFont>
    <p:embeddedFont>
      <p:font typeface="Cambria Math" panose="02040503050406030204" pitchFamily="18" charset="0"/>
      <p:regular r:id="rId56"/>
    </p:embeddedFont>
    <p:embeddedFont>
      <p:font typeface="Futura Bold" panose="00000900000000000000" pitchFamily="2" charset="0"/>
      <p:regular r:id="rId57"/>
    </p:embeddedFont>
    <p:embeddedFont>
      <p:font typeface="Futura Medium" panose="00000400000000000000" pitchFamily="2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48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18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71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font" Target="fonts/font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, Ed N GSNL-UPV/S/EI" userId="1721c738-0369-4ebd-87e3-04d758fdc379" providerId="ADAL" clId="{C2EB4DC7-F8A7-42B8-B273-EDF3D21EE6F4}"/>
    <pc:docChg chg="delSld">
      <pc:chgData name="Wright, Ed N GSNL-UPV/S/EI" userId="1721c738-0369-4ebd-87e3-04d758fdc379" providerId="ADAL" clId="{C2EB4DC7-F8A7-42B8-B273-EDF3D21EE6F4}" dt="2022-06-14T08:13:00.735" v="4" actId="47"/>
      <pc:docMkLst>
        <pc:docMk/>
      </pc:docMkLst>
      <pc:sldChg chg="del">
        <pc:chgData name="Wright, Ed N GSNL-UPV/S/EI" userId="1721c738-0369-4ebd-87e3-04d758fdc379" providerId="ADAL" clId="{C2EB4DC7-F8A7-42B8-B273-EDF3D21EE6F4}" dt="2022-06-14T08:13:00.735" v="4" actId="47"/>
        <pc:sldMkLst>
          <pc:docMk/>
          <pc:sldMk cId="1919891844" sldId="862"/>
        </pc:sldMkLst>
      </pc:sldChg>
      <pc:sldChg chg="del">
        <pc:chgData name="Wright, Ed N GSNL-UPV/S/EI" userId="1721c738-0369-4ebd-87e3-04d758fdc379" providerId="ADAL" clId="{C2EB4DC7-F8A7-42B8-B273-EDF3D21EE6F4}" dt="2022-06-14T08:12:38.510" v="1" actId="47"/>
        <pc:sldMkLst>
          <pc:docMk/>
          <pc:sldMk cId="4249348457" sldId="893"/>
        </pc:sldMkLst>
      </pc:sldChg>
      <pc:sldChg chg="del">
        <pc:chgData name="Wright, Ed N GSNL-UPV/S/EI" userId="1721c738-0369-4ebd-87e3-04d758fdc379" providerId="ADAL" clId="{C2EB4DC7-F8A7-42B8-B273-EDF3D21EE6F4}" dt="2022-06-14T08:12:39.397" v="2" actId="47"/>
        <pc:sldMkLst>
          <pc:docMk/>
          <pc:sldMk cId="4247029554" sldId="894"/>
        </pc:sldMkLst>
      </pc:sldChg>
      <pc:sldChg chg="del">
        <pc:chgData name="Wright, Ed N GSNL-UPV/S/EI" userId="1721c738-0369-4ebd-87e3-04d758fdc379" providerId="ADAL" clId="{C2EB4DC7-F8A7-42B8-B273-EDF3D21EE6F4}" dt="2022-06-14T08:12:36.890" v="0" actId="47"/>
        <pc:sldMkLst>
          <pc:docMk/>
          <pc:sldMk cId="2047329359" sldId="895"/>
        </pc:sldMkLst>
      </pc:sldChg>
      <pc:sldChg chg="del">
        <pc:chgData name="Wright, Ed N GSNL-UPV/S/EI" userId="1721c738-0369-4ebd-87e3-04d758fdc379" providerId="ADAL" clId="{C2EB4DC7-F8A7-42B8-B273-EDF3D21EE6F4}" dt="2022-06-14T08:12:40.283" v="3" actId="47"/>
        <pc:sldMkLst>
          <pc:docMk/>
          <pc:sldMk cId="3256686838" sldId="8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14/06/2022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14/06/2022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9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24" name="Text Box 11" descr="&lt;COMPANY_NAME&gt;{18,70866,264,5669,509,3857,40,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TextBox 12" descr="CONFIDENTIAL_TAG_0xFFEE">
            <a:extLst>
              <a:ext uri="{FF2B5EF4-FFF2-40B4-BE49-F238E27FC236}">
                <a16:creationId xmlns:a16="http://schemas.microsoft.com/office/drawing/2014/main" id="{D17B98A3-F58E-4297-9916-ED42B02558FC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38014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6968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38014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6968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38014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6968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38014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6968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7" name="TextBox 26" descr="CONFIDENTIAL_TAG_0xFFEE">
            <a:extLst>
              <a:ext uri="{FF2B5EF4-FFF2-40B4-BE49-F238E27FC236}">
                <a16:creationId xmlns:a16="http://schemas.microsoft.com/office/drawing/2014/main" id="{5B73BBC8-7CBB-42AD-8955-657B7E529DD9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5" name="Text Box 11" descr="&lt;COMPANY_NAME&gt;{18,70866,264,5669,509,3857,40,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</p:spTree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1E28D68A-A95A-488B-829D-9F82D35CAC63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</p:spTree>
  </p:cSld>
  <p:clrMapOvr>
    <a:masterClrMapping/>
  </p:clrMapOvr>
  <p:transition/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438480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27" name="Text Box 11" descr="&lt;COMPANY_NAME&gt;{18,70866,264,5669,509,3857,40,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2" name="Text Box 11" descr="&lt;COMPANY_NAME&gt;{18,70866,264,5669,509,3857,40,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11930758-44FB-4B19-8EF6-448360043568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30" name="Text Box 11" descr="&lt;COMPANY_NAME&gt;{18,70866,264,5669,509,3857,40,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4" name="TextBox 13" descr="CONFIDENTIAL_TAG_0xFFEE">
            <a:extLst>
              <a:ext uri="{FF2B5EF4-FFF2-40B4-BE49-F238E27FC236}">
                <a16:creationId xmlns:a16="http://schemas.microsoft.com/office/drawing/2014/main" id="{E673E5CE-2CAA-4FD8-A6E4-5C0699C9B187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6" name="Text Box 11" descr="&lt;COMPANY_NAME&gt;{18,70866,264,5669,508,875,59,87236}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24AF9D56-6DA8-417A-A18A-F02A2D102C31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{18,70866,264,5669,508,875,59,87236}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ACB524AD-3FD6-43E0-999E-A2085F5ACDD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TextBox 8" descr="CONFIDENTIAL_TAG_0xFFEE">
            <a:extLst>
              <a:ext uri="{FF2B5EF4-FFF2-40B4-BE49-F238E27FC236}">
                <a16:creationId xmlns:a16="http://schemas.microsoft.com/office/drawing/2014/main" id="{A8BA69AC-0C11-49D9-98C9-1EAA35F6B3F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9E1A528D-1B48-47FD-A042-CC5548DDF4E0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4241080C-7A8A-4E36-9C34-92BDCBBAE189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oktober 2018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,70866,264,5669,509,3857,40,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7" r:id="rId12"/>
    <p:sldLayoutId id="2147483678" r:id="rId13"/>
    <p:sldLayoutId id="2147483700" r:id="rId14"/>
    <p:sldLayoutId id="2147483681" r:id="rId15"/>
    <p:sldLayoutId id="2147483682" r:id="rId16"/>
    <p:sldLayoutId id="2147483683" r:id="rId17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40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70.png"/><Relationship Id="rId9" Type="http://schemas.openxmlformats.org/officeDocument/2006/relationships/image" Target="../media/image19.png"/><Relationship Id="rId1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32.png"/><Relationship Id="rId21" Type="http://schemas.openxmlformats.org/officeDocument/2006/relationships/image" Target="../media/image3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3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40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19.png"/><Relationship Id="rId14" Type="http://schemas.openxmlformats.org/officeDocument/2006/relationships/image" Target="../media/image230.png"/><Relationship Id="rId2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36.png"/><Relationship Id="rId21" Type="http://schemas.openxmlformats.org/officeDocument/2006/relationships/image" Target="../media/image38.png"/><Relationship Id="rId7" Type="http://schemas.openxmlformats.org/officeDocument/2006/relationships/image" Target="../media/image160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11" Type="http://schemas.openxmlformats.org/officeDocument/2006/relationships/image" Target="../media/image21.png"/><Relationship Id="rId5" Type="http://schemas.openxmlformats.org/officeDocument/2006/relationships/image" Target="../media/image33.png"/><Relationship Id="rId15" Type="http://schemas.openxmlformats.org/officeDocument/2006/relationships/image" Target="../media/image240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Relationship Id="rId14" Type="http://schemas.openxmlformats.org/officeDocument/2006/relationships/image" Target="../media/image230.png"/><Relationship Id="rId2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41.png"/><Relationship Id="rId21" Type="http://schemas.openxmlformats.org/officeDocument/2006/relationships/image" Target="../media/image420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4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40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19.png"/><Relationship Id="rId14" Type="http://schemas.openxmlformats.org/officeDocument/2006/relationships/image" Target="../media/image230.png"/><Relationship Id="rId2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gif"/><Relationship Id="rId4" Type="http://schemas.openxmlformats.org/officeDocument/2006/relationships/image" Target="../media/image46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descr="&lt;TITLE&gt;{72,28346,779,5076,74,93024,140,1173}"/>
          <p:cNvSpPr>
            <a:spLocks noGrp="1"/>
          </p:cNvSpPr>
          <p:nvPr>
            <p:ph type="ctrTitle"/>
          </p:nvPr>
        </p:nvSpPr>
        <p:spPr>
          <a:xfrm>
            <a:off x="1697194" y="1609982"/>
            <a:ext cx="9899747" cy="918000"/>
          </a:xfrm>
        </p:spPr>
        <p:txBody>
          <a:bodyPr/>
          <a:lstStyle/>
          <a:p>
            <a:r>
              <a:rPr lang="en-GB" dirty="0"/>
              <a:t>An example of multi parameter finite frequency tomography</a:t>
            </a:r>
          </a:p>
        </p:txBody>
      </p:sp>
      <p:sp>
        <p:nvSpPr>
          <p:cNvPr id="24" name="Text Placeholder 23" descr="&lt;NAME&gt;{18,70866,615,0022,361,2784,140,1173}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Ed Wright* (Shell Global Solution International, B.V.), Chris Haneveld (Former Shell Global Solution International, B.V.) and René-Édouard Plessix (Shell Global Solutions International, B.V.)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</a:t>
            </a:fld>
            <a:endParaRPr lang="en-GB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1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ECD3-D32B-4FFF-96B3-37E8CDF8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13DA1-B931-45E2-A7CF-856B438F18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sz="1400" dirty="0">
                    <a:ea typeface="Cambria Math" panose="02040503050406030204" pitchFamily="18" charset="0"/>
                  </a:rPr>
                  <a:t>The </a:t>
                </a:r>
                <a:r>
                  <a:rPr lang="en-US" sz="1400" dirty="0" err="1">
                    <a:ea typeface="Cambria Math" panose="02040503050406030204" pitchFamily="18" charset="0"/>
                  </a:rPr>
                  <a:t>Eikonal</a:t>
                </a:r>
                <a:r>
                  <a:rPr lang="en-US" sz="1400" dirty="0">
                    <a:ea typeface="Cambria Math" panose="02040503050406030204" pitchFamily="18" charset="0"/>
                  </a:rPr>
                  <a:t> equation,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is derived in a similar way as [6,7]:</a:t>
                </a:r>
                <a:endParaRPr lang="en-US" sz="1400" dirty="0"/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𝐺</m:t>
                      </m:r>
                      <m:r>
                        <a:rPr lang="en-US" sz="1400" i="1"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1400" i="1">
                          <a:latin typeface="Cambria Math"/>
                        </a:rPr>
                        <m:t>, </m:t>
                      </m:r>
                      <m:bar>
                        <m:bar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</m:e>
                      </m:bar>
                      <m:r>
                        <a:rPr lang="en-US" sz="1400" i="1">
                          <a:latin typeface="Cambria Math"/>
                        </a:rPr>
                        <m:t>)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≐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1+2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/>
                        <m:t>                      </m:t>
                      </m:r>
                      <m:r>
                        <a:rPr lang="en-US" sz="1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1+2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:r>
                  <a:rPr lang="en-US" sz="1400" dirty="0">
                    <a:ea typeface="Cambria Math" panose="02040503050406030204" pitchFamily="18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ra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are anisotropy parameters based on [6,9,10].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</m:e>
                        </m:ba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– Slowness vector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func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func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– is the angle determining the principal axes of azimuthal dependence.</a:t>
                </a:r>
              </a:p>
              <a:p>
                <a:endParaRPr lang="en-US" sz="1600" dirty="0"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13DA1-B931-45E2-A7CF-856B438F1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5F09-9770-4E75-B30E-DC8DF5518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10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1A2C4-6C27-45F5-B56F-E1C776D5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32493-1436-4793-AEFF-AF9B17460153}"/>
              </a:ext>
            </a:extLst>
          </p:cNvPr>
          <p:cNvSpPr txBox="1"/>
          <p:nvPr/>
        </p:nvSpPr>
        <p:spPr bwMode="auto">
          <a:xfrm>
            <a:off x="508000" y="5504000"/>
            <a:ext cx="559929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[6] </a:t>
            </a:r>
            <a:r>
              <a:rPr lang="en-US" sz="800" dirty="0" err="1"/>
              <a:t>Tsvankin</a:t>
            </a:r>
            <a:r>
              <a:rPr lang="en-US" sz="800" dirty="0"/>
              <a:t>, I, Anisotropic parameters and P-wave velocity for orthorhombic media, Geophysics, (1997) 62, 1292-1309</a:t>
            </a:r>
          </a:p>
          <a:p>
            <a:endParaRPr lang="en-US" sz="800" dirty="0"/>
          </a:p>
          <a:p>
            <a:r>
              <a:rPr lang="en-US" sz="800" dirty="0"/>
              <a:t>[7] </a:t>
            </a:r>
            <a:r>
              <a:rPr lang="en-US" sz="800" dirty="0" err="1"/>
              <a:t>Pšen</a:t>
            </a:r>
            <a:r>
              <a:rPr lang="en-US" sz="800" dirty="0" err="1">
                <a:latin typeface="Abadi" panose="020B0604020202020204" pitchFamily="34" charset="0"/>
              </a:rPr>
              <a:t>č</a:t>
            </a:r>
            <a:r>
              <a:rPr lang="en-US" sz="800" dirty="0" err="1"/>
              <a:t>ìk</a:t>
            </a:r>
            <a:r>
              <a:rPr lang="en-US" sz="800" dirty="0"/>
              <a:t>, I, First-order ray tracing for </a:t>
            </a:r>
            <a:r>
              <a:rPr lang="en-US" sz="800" dirty="0" err="1"/>
              <a:t>qP</a:t>
            </a:r>
            <a:r>
              <a:rPr lang="en-US" sz="800" dirty="0"/>
              <a:t> waves in inhomogeneous weakly anisotropic media, Geophysics, (2005) 70, D65-D75</a:t>
            </a:r>
          </a:p>
          <a:p>
            <a:endParaRPr lang="en-US" sz="800" dirty="0"/>
          </a:p>
          <a:p>
            <a:r>
              <a:rPr lang="en-US" sz="800" dirty="0"/>
              <a:t>[9] </a:t>
            </a:r>
            <a:r>
              <a:rPr lang="en-US" sz="800" dirty="0" err="1"/>
              <a:t>Alkhalifah</a:t>
            </a:r>
            <a:r>
              <a:rPr lang="en-US" sz="800" dirty="0"/>
              <a:t>, T., Velocity analysis for transversely isotropic media, Geophysics, (1995) 60, 1550-1566</a:t>
            </a:r>
          </a:p>
          <a:p>
            <a:endParaRPr lang="en-US" sz="800" dirty="0"/>
          </a:p>
          <a:p>
            <a:r>
              <a:rPr lang="en-US" sz="800" dirty="0"/>
              <a:t>[10] L. Thomsen, Weak elastic anisotropy, Geophysics, (1986) 51, 1954-1966</a:t>
            </a:r>
          </a:p>
        </p:txBody>
      </p:sp>
    </p:spTree>
    <p:extLst>
      <p:ext uri="{BB962C8B-B14F-4D97-AF65-F5344CB8AC3E}">
        <p14:creationId xmlns:p14="http://schemas.microsoft.com/office/powerpoint/2010/main" val="32607807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A12B-DDD4-4730-A4A7-1A9BF2DB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6760-531F-47EA-B66D-37E9A3599C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Aim:</a:t>
            </a:r>
          </a:p>
          <a:p>
            <a:r>
              <a:rPr lang="en-US" dirty="0"/>
              <a:t>To test the validity of the approach by reproducing a published result in [3]. A similar result is published in [11].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862DB-5CF5-4F3F-A48B-03781C58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11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8E7F-CBA7-4B45-8C9D-5DA86A5AE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D03E9-E7E7-41F5-800B-CA2EEC549FCA}"/>
              </a:ext>
            </a:extLst>
          </p:cNvPr>
          <p:cNvSpPr txBox="1"/>
          <p:nvPr/>
        </p:nvSpPr>
        <p:spPr bwMode="auto">
          <a:xfrm>
            <a:off x="508000" y="5872882"/>
            <a:ext cx="484587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[3]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–II. Examples </a:t>
            </a:r>
            <a:r>
              <a:rPr lang="en-US" sz="800" dirty="0" err="1"/>
              <a:t>Geophys</a:t>
            </a:r>
            <a:r>
              <a:rPr lang="en-US" sz="800" dirty="0"/>
              <a:t>. J. Int. (2000) 141, 175-203</a:t>
            </a:r>
          </a:p>
          <a:p>
            <a:endParaRPr lang="en-US" sz="800" dirty="0"/>
          </a:p>
          <a:p>
            <a:r>
              <a:rPr lang="en-US" sz="800" dirty="0"/>
              <a:t>[11] </a:t>
            </a:r>
            <a:r>
              <a:rPr lang="en-US" sz="800" dirty="0" err="1"/>
              <a:t>Spetzler</a:t>
            </a:r>
            <a:r>
              <a:rPr lang="en-US" sz="800" dirty="0"/>
              <a:t>, J, Tutorial the Fresnel volume and transmitted waves, Geophysics, (2004) 69, 653-663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902726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A12B-DDD4-4730-A4A7-1A9BF2DB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66760-531F-47EA-B66D-37E9A3599C4B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Method: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Generate “real” data by finite difference exploding a source and measuring at the curved surface. The width of the velocity anomaly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and the characteristic wavelength of the propagated source is,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66760-531F-47EA-B66D-37E9A3599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862DB-5CF5-4F3F-A48B-03781C58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12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8E7F-CBA7-4B45-8C9D-5DA86A5AE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0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5C743168-F872-478A-ABB9-1385A1F65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26685" r="18142" b="20971"/>
          <a:stretch/>
        </p:blipFill>
        <p:spPr bwMode="auto">
          <a:xfrm>
            <a:off x="2013738" y="3804698"/>
            <a:ext cx="3162090" cy="244754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Content Placeholder 7" descr="Shape&#10;&#10;Description automatically generated with low confidence">
            <a:extLst>
              <a:ext uri="{FF2B5EF4-FFF2-40B4-BE49-F238E27FC236}">
                <a16:creationId xmlns:a16="http://schemas.microsoft.com/office/drawing/2014/main" id="{C2F7CFA9-19E6-460B-BA18-B2A487AF4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030" y="3804698"/>
            <a:ext cx="3162090" cy="2447541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7CAD26-F21E-469A-B1FE-380C002EBB35}"/>
              </a:ext>
            </a:extLst>
          </p:cNvPr>
          <p:cNvCxnSpPr/>
          <p:nvPr/>
        </p:nvCxnSpPr>
        <p:spPr>
          <a:xfrm>
            <a:off x="5542384" y="5051835"/>
            <a:ext cx="979714" cy="0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F7149D4-FF23-4419-99B9-4E10C647C297}"/>
              </a:ext>
            </a:extLst>
          </p:cNvPr>
          <p:cNvSpPr/>
          <p:nvPr/>
        </p:nvSpPr>
        <p:spPr>
          <a:xfrm flipH="1">
            <a:off x="3552570" y="5984697"/>
            <a:ext cx="82080" cy="82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6898872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A12B-DDD4-4730-A4A7-1A9BF2DB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6760-531F-47EA-B66D-37E9A3599C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Method: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Calculate straight rays between the source point and receivers and integrate these rays in the model containing the scatterer.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862DB-5CF5-4F3F-A48B-03781C58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13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8E7F-CBA7-4B45-8C9D-5DA86A5AE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3" name="Content Placeholder 11" descr="Shape&#10;&#10;Description automatically generated">
            <a:extLst>
              <a:ext uri="{FF2B5EF4-FFF2-40B4-BE49-F238E27FC236}">
                <a16:creationId xmlns:a16="http://schemas.microsoft.com/office/drawing/2014/main" id="{8686D82B-F74D-4149-A1BF-6E140A60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029" y="3804699"/>
            <a:ext cx="3162089" cy="244754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61F59E-911C-4542-8584-C3D1A727F5E2}"/>
              </a:ext>
            </a:extLst>
          </p:cNvPr>
          <p:cNvCxnSpPr/>
          <p:nvPr/>
        </p:nvCxnSpPr>
        <p:spPr>
          <a:xfrm>
            <a:off x="5542384" y="5329237"/>
            <a:ext cx="979714" cy="0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B0E57615-A011-4E4A-8B9C-28DE632DE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26685" r="18142" b="20971"/>
          <a:stretch/>
        </p:blipFill>
        <p:spPr bwMode="auto">
          <a:xfrm>
            <a:off x="2013738" y="3804699"/>
            <a:ext cx="3162089" cy="244754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BF12DD2-85EA-4F91-A27E-8BDFF0551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19" b="73794" l="36212" r="76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26685" r="18142" b="20971"/>
          <a:stretch/>
        </p:blipFill>
        <p:spPr bwMode="auto">
          <a:xfrm>
            <a:off x="2013738" y="3804699"/>
            <a:ext cx="3162089" cy="2447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F0501A3-0291-45CE-9495-D16E25B38BAB}"/>
              </a:ext>
            </a:extLst>
          </p:cNvPr>
          <p:cNvSpPr/>
          <p:nvPr/>
        </p:nvSpPr>
        <p:spPr>
          <a:xfrm flipH="1">
            <a:off x="3552570" y="5984697"/>
            <a:ext cx="82080" cy="82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5368074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E4366845-8131-4EBA-A59D-76CB3FFBE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26685" r="18142" b="20971"/>
          <a:stretch/>
        </p:blipFill>
        <p:spPr bwMode="auto">
          <a:xfrm>
            <a:off x="2013738" y="3804699"/>
            <a:ext cx="3162089" cy="244754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F11F1AE9-CA85-4857-A940-D7891267A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19" b="73794" l="36212" r="76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26685" r="18142" b="20971"/>
          <a:stretch/>
        </p:blipFill>
        <p:spPr bwMode="auto">
          <a:xfrm>
            <a:off x="2013738" y="3804699"/>
            <a:ext cx="3162089" cy="2447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9EF7BEA0-F0E2-4AF5-9B95-793FEEBD3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029" y="3804700"/>
            <a:ext cx="3162089" cy="244754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7A12B-DDD4-4730-A4A7-1A9BF2DB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6760-531F-47EA-B66D-37E9A3599C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/>
          <a:p>
            <a:r>
              <a:rPr lang="en-US" dirty="0"/>
              <a:t>Method: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Calculate straight rays between the source point and receivers and dynamically integrate these in the model containing the scatterer, calculating the travel time by integrating the 3D Fréchet volume kernels.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862DB-5CF5-4F3F-A48B-03781C58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14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8E7F-CBA7-4B45-8C9D-5DA86A5AE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61F59E-911C-4542-8584-C3D1A727F5E2}"/>
              </a:ext>
            </a:extLst>
          </p:cNvPr>
          <p:cNvCxnSpPr/>
          <p:nvPr/>
        </p:nvCxnSpPr>
        <p:spPr>
          <a:xfrm>
            <a:off x="5542384" y="5329237"/>
            <a:ext cx="979714" cy="0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DBD9235-B750-4614-8237-B827231D5D77}"/>
              </a:ext>
            </a:extLst>
          </p:cNvPr>
          <p:cNvSpPr/>
          <p:nvPr/>
        </p:nvSpPr>
        <p:spPr>
          <a:xfrm flipH="1">
            <a:off x="3552570" y="5984697"/>
            <a:ext cx="82080" cy="82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7543025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7DCB-DCDF-4145-A00B-134FAE7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71B8-03DC-4CB1-B3FF-E6199F6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15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6C41-82EA-4536-8912-FA5C23D4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Aim:</a:t>
                </a:r>
              </a:p>
              <a:p>
                <a:r>
                  <a:rPr lang="en-US" dirty="0"/>
                  <a:t>Compare results between “thin ray” tomography and “finite frequency tomography” in the recovery of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anomaly, using either transmission/ reflection or both branches.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6499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ontent Placeholder 8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FC769048-3EF0-4333-9E0A-7A43670DD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771" r="7019" b="31790"/>
          <a:stretch/>
        </p:blipFill>
        <p:spPr>
          <a:xfrm>
            <a:off x="6230738" y="3956956"/>
            <a:ext cx="5074043" cy="2184325"/>
          </a:xfrm>
          <a:prstGeom prst="rect">
            <a:avLst/>
          </a:prstGeom>
        </p:spPr>
      </p:pic>
      <p:pic>
        <p:nvPicPr>
          <p:cNvPr id="101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8133303-E074-4520-BD13-EA24F6F50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771" r="7019" b="31790"/>
          <a:stretch/>
        </p:blipFill>
        <p:spPr>
          <a:xfrm>
            <a:off x="708846" y="3950875"/>
            <a:ext cx="5095784" cy="2204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77DCB-DCDF-4145-A00B-134FAE7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71B8-03DC-4CB1-B3FF-E6199F6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16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6C41-82EA-4536-8912-FA5C23D4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Method: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offset reflection and transmission travel time data between a single shot and receiver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=2000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velocity model, containing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anomaly. The characteristic wavelength,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of the modelled data, at the depth of the anomaly [2.5km] is ~400m. The vertical size of the anomaly is 700m. The reflection takes place at a depth of 3.5[km].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4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0EDCEEC-7E97-4B4B-8240-837AB7898119}"/>
                  </a:ext>
                </a:extLst>
              </p:cNvPr>
              <p:cNvSpPr txBox="1"/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0EDCEEC-7E97-4B4B-8240-837AB7898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F971659-172F-4444-933C-F7F701AA28FB}"/>
                  </a:ext>
                </a:extLst>
              </p:cNvPr>
              <p:cNvSpPr txBox="1"/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F971659-172F-4444-933C-F7F701AA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D71F9C1A-83EA-457F-B9B8-390152E14B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3137916" y="1284171"/>
            <a:ext cx="256115" cy="5077312"/>
          </a:xfrm>
          <a:prstGeom prst="rect">
            <a:avLst/>
          </a:prstGeom>
        </p:spPr>
      </p:pic>
      <p:pic>
        <p:nvPicPr>
          <p:cNvPr id="10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044C8036-D799-4D59-93A6-B8EBA83EF6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5801361" y="3699607"/>
            <a:ext cx="229295" cy="245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E4A05B5-27D2-4B8C-98E2-37D8AF8CEF3D}"/>
                  </a:ext>
                </a:extLst>
              </p:cNvPr>
              <p:cNvSpPr txBox="1"/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E4A05B5-27D2-4B8C-98E2-37D8AF8C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7910C68-FD48-46B8-A4FE-E3E36CE3B7EC}"/>
                  </a:ext>
                </a:extLst>
              </p:cNvPr>
              <p:cNvSpPr txBox="1"/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7910C68-FD48-46B8-A4FE-E3E36CE3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797D19-B3F4-4FCE-B33C-B62C567D17F2}"/>
              </a:ext>
            </a:extLst>
          </p:cNvPr>
          <p:cNvCxnSpPr>
            <a:cxnSpLocks/>
          </p:cNvCxnSpPr>
          <p:nvPr/>
        </p:nvCxnSpPr>
        <p:spPr>
          <a:xfrm flipV="1">
            <a:off x="708846" y="395088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C5A27D7-4FC2-4DE9-A5C9-600E66775F14}"/>
              </a:ext>
            </a:extLst>
          </p:cNvPr>
          <p:cNvCxnSpPr>
            <a:cxnSpLocks/>
          </p:cNvCxnSpPr>
          <p:nvPr/>
        </p:nvCxnSpPr>
        <p:spPr>
          <a:xfrm flipV="1">
            <a:off x="708846" y="615535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997FD8-1A82-4960-8A16-CB78C19D40C9}"/>
                  </a:ext>
                </a:extLst>
              </p:cNvPr>
              <p:cNvSpPr txBox="1"/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997FD8-1A82-4960-8A16-CB78C19D4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blipFill>
                <a:blip r:embed="rId10"/>
                <a:stretch>
                  <a:fillRect l="-4110" t="-3333" r="-1095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7016C8F-DAD4-4F0C-A9F8-0D6D0E5702AD}"/>
                  </a:ext>
                </a:extLst>
              </p:cNvPr>
              <p:cNvSpPr txBox="1"/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7016C8F-DAD4-4F0C-A9F8-0D6D0E570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AD2B0793-6042-4F4D-8758-AF9416812062}"/>
              </a:ext>
            </a:extLst>
          </p:cNvPr>
          <p:cNvSpPr txBox="1"/>
          <p:nvPr/>
        </p:nvSpPr>
        <p:spPr>
          <a:xfrm>
            <a:off x="253365" y="600902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AD41B9F-46BB-4CE0-866E-A1C253342AAB}"/>
                  </a:ext>
                </a:extLst>
              </p:cNvPr>
              <p:cNvSpPr txBox="1"/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AD41B9F-46BB-4CE0-866E-A1C253342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635B267-CC5E-4843-B8EC-081DF159ECE4}"/>
                  </a:ext>
                </a:extLst>
              </p:cNvPr>
              <p:cNvSpPr txBox="1"/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635B267-CC5E-4843-B8EC-081DF159E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blipFill>
                <a:blip r:embed="rId12"/>
                <a:stretch>
                  <a:fillRect r="-263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E1FCD9E3-81D3-4AB3-9A2F-E8F24A5F45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50573" y="1295401"/>
            <a:ext cx="256115" cy="507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7E44A71-5E1F-44AA-8497-99F30D254337}"/>
                  </a:ext>
                </a:extLst>
              </p:cNvPr>
              <p:cNvSpPr txBox="1"/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7E44A71-5E1F-44AA-8497-99F30D254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1B6D896-C2C7-4409-944C-8314FF1414CA}"/>
                  </a:ext>
                </a:extLst>
              </p:cNvPr>
              <p:cNvSpPr txBox="1"/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1B6D896-C2C7-4409-944C-8314FF141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494BC45-4171-4BF2-8CDF-A8545A3B37A0}"/>
              </a:ext>
            </a:extLst>
          </p:cNvPr>
          <p:cNvCxnSpPr>
            <a:cxnSpLocks/>
          </p:cNvCxnSpPr>
          <p:nvPr/>
        </p:nvCxnSpPr>
        <p:spPr>
          <a:xfrm flipV="1">
            <a:off x="6221503" y="396211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1A6EDBF-52C7-40B5-8568-AE01BEC22FA5}"/>
              </a:ext>
            </a:extLst>
          </p:cNvPr>
          <p:cNvCxnSpPr>
            <a:cxnSpLocks/>
          </p:cNvCxnSpPr>
          <p:nvPr/>
        </p:nvCxnSpPr>
        <p:spPr>
          <a:xfrm flipV="1">
            <a:off x="6221503" y="616658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7FCFF03-3A14-46E9-9904-303A24C8FC9B}"/>
                  </a:ext>
                </a:extLst>
              </p:cNvPr>
              <p:cNvSpPr txBox="1"/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7FCFF03-3A14-46E9-9904-303A24C8F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70F8665-0531-4813-8AC5-14B80B12471C}"/>
                  </a:ext>
                </a:extLst>
              </p:cNvPr>
              <p:cNvSpPr txBox="1"/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70F8665-0531-4813-8AC5-14B80B12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blipFill>
                <a:blip r:embed="rId15"/>
                <a:stretch>
                  <a:fillRect l="-4054" r="-12162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149AB29-EC2E-4C42-BE73-23CB524F5B67}"/>
                  </a:ext>
                </a:extLst>
              </p:cNvPr>
              <p:cNvSpPr txBox="1"/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149AB29-EC2E-4C42-BE73-23CB524F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1CE78CA-680E-4753-BFB1-C0AE22688A44}"/>
                  </a:ext>
                </a:extLst>
              </p:cNvPr>
              <p:cNvSpPr txBox="1"/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1CE78CA-680E-4753-BFB1-C0AE22688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4FA8B8F-EE35-4D18-AA81-B83FAFFECF3D}"/>
                  </a:ext>
                </a:extLst>
              </p:cNvPr>
              <p:cNvSpPr txBox="1"/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4FA8B8F-EE35-4D18-AA81-B83FAFFEC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blipFill>
                <a:blip r:embed="rId18"/>
                <a:stretch>
                  <a:fillRect l="-4000" t="-3333" r="-10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C03A2BF-A5BC-4E6F-9389-8B7E43C59582}"/>
                  </a:ext>
                </a:extLst>
              </p:cNvPr>
              <p:cNvSpPr txBox="1"/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C03A2BF-A5BC-4E6F-9389-8B7E43C5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CB2B2E2-D494-4ABA-B0DF-5D4102B22C54}"/>
                  </a:ext>
                </a:extLst>
              </p:cNvPr>
              <p:cNvSpPr txBox="1"/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CB2B2E2-D494-4ABA-B0DF-5D4102B22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DCCE4968-58EB-4B87-8FEA-12B842FA26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57463" y="1312290"/>
            <a:ext cx="256115" cy="5077312"/>
          </a:xfrm>
          <a:prstGeom prst="rect">
            <a:avLst/>
          </a:prstGeom>
        </p:spPr>
      </p:pic>
      <p:pic>
        <p:nvPicPr>
          <p:cNvPr id="35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337BF4C-7C66-4528-882C-A701E9AAA3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11301061" y="3716178"/>
            <a:ext cx="229295" cy="24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93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7DCB-DCDF-4145-A00B-134FAE7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71B8-03DC-4CB1-B3FF-E6199F6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17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6C41-82EA-4536-8912-FA5C23D4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Method: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dirty="0"/>
                  <a:t>Remove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anomaly and regenerate the data, picking the travel time residual for both the reflection and transmission branches. The picked residuals were found to be: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𝑡𝑟𝑎𝑛𝑠𝑚𝑖𝑠𝑠𝑖𝑜𝑛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=−122.35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𝑟𝑒𝑓𝑙𝑒𝑐𝑡𝑖𝑜𝑛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46.1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2638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2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A468791-96E4-48C4-BD16-7765F9EC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771" r="12122" b="31790"/>
          <a:stretch/>
        </p:blipFill>
        <p:spPr>
          <a:xfrm>
            <a:off x="6251021" y="3977752"/>
            <a:ext cx="5085254" cy="2174264"/>
          </a:xfrm>
          <a:prstGeom prst="rect">
            <a:avLst/>
          </a:prstGeom>
        </p:spPr>
      </p:pic>
      <p:pic>
        <p:nvPicPr>
          <p:cNvPr id="37" name="Content Placeholder 14" descr="Background pattern&#10;&#10;Description automatically generated">
            <a:extLst>
              <a:ext uri="{FF2B5EF4-FFF2-40B4-BE49-F238E27FC236}">
                <a16:creationId xmlns:a16="http://schemas.microsoft.com/office/drawing/2014/main" id="{0B3C7641-E0CA-467E-9B93-EEBCEAF9F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771" r="12122" b="31790"/>
          <a:stretch/>
        </p:blipFill>
        <p:spPr>
          <a:xfrm>
            <a:off x="718081" y="3967018"/>
            <a:ext cx="5077313" cy="2188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77DCB-DCDF-4145-A00B-134FAE7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71B8-03DC-4CB1-B3FF-E6199F6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18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6C41-82EA-4536-8912-FA5C23D4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Method: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/>
                  <a:t>Find a solution update,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to the inverse tomography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𝛿𝜂</m:t>
                    </m:r>
                  </m:oMath>
                </a14:m>
                <a:r>
                  <a:rPr lang="en-US" dirty="0"/>
                  <a:t>, 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is the Jacobian of sensitivities calculated via the high frequency ray approximation (Ray), or via the 3D volume Fréchet kernels (</a:t>
                </a:r>
                <a:r>
                  <a:rPr lang="en-US" dirty="0" err="1"/>
                  <a:t>FFTomo</a:t>
                </a:r>
                <a:r>
                  <a:rPr lang="en-US" dirty="0"/>
                  <a:t>),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derivative of the </a:t>
                </a:r>
                <a:r>
                  <a:rPr lang="en-US" dirty="0" err="1"/>
                  <a:t>Eikonal</a:t>
                </a:r>
                <a:r>
                  <a:rPr lang="en-US" dirty="0"/>
                  <a:t> equation. Apply the update, and recalculate,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4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0EE9-486B-4EC6-987F-3EE30F332904}"/>
                  </a:ext>
                </a:extLst>
              </p:cNvPr>
              <p:cNvSpPr txBox="1"/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0EE9-486B-4EC6-987F-3EE30F332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2D1F7-B106-49F5-B951-84FB98578CB1}"/>
                  </a:ext>
                </a:extLst>
              </p:cNvPr>
              <p:cNvSpPr txBox="1"/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2D1F7-B106-49F5-B951-84FB98578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B13E6EC-EE2C-417E-B2D6-83701A31A4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3137916" y="1284172"/>
            <a:ext cx="256115" cy="5077312"/>
          </a:xfrm>
          <a:prstGeom prst="rect">
            <a:avLst/>
          </a:prstGeom>
        </p:spPr>
      </p:pic>
      <p:pic>
        <p:nvPicPr>
          <p:cNvPr id="1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492AE3B-E715-49C3-A963-119BDF70A6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5801361" y="3699607"/>
            <a:ext cx="229295" cy="245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CFE38-E5F7-41D2-B435-C9153C88225C}"/>
                  </a:ext>
                </a:extLst>
              </p:cNvPr>
              <p:cNvSpPr txBox="1"/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CFE38-E5F7-41D2-B435-C9153C88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1DEB0-6818-44E4-B30F-F3EA580B3F19}"/>
                  </a:ext>
                </a:extLst>
              </p:cNvPr>
              <p:cNvSpPr txBox="1"/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1DEB0-6818-44E4-B30F-F3EA580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EF6689-8E12-4B83-84F1-C7A2883015D3}"/>
              </a:ext>
            </a:extLst>
          </p:cNvPr>
          <p:cNvCxnSpPr>
            <a:cxnSpLocks/>
          </p:cNvCxnSpPr>
          <p:nvPr/>
        </p:nvCxnSpPr>
        <p:spPr>
          <a:xfrm flipV="1">
            <a:off x="708846" y="395088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09A320-88ED-42F5-8AF8-10D76C3D3913}"/>
              </a:ext>
            </a:extLst>
          </p:cNvPr>
          <p:cNvCxnSpPr>
            <a:cxnSpLocks/>
          </p:cNvCxnSpPr>
          <p:nvPr/>
        </p:nvCxnSpPr>
        <p:spPr>
          <a:xfrm flipV="1">
            <a:off x="708846" y="615535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A3ADF-912F-4430-866F-5CF2A03ED1B2}"/>
                  </a:ext>
                </a:extLst>
              </p:cNvPr>
              <p:cNvSpPr txBox="1"/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A3ADF-912F-4430-866F-5CF2A03E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blipFill>
                <a:blip r:embed="rId10"/>
                <a:stretch>
                  <a:fillRect l="-4110" t="-3333" r="-1095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495FB-F61B-40E7-A591-C4B87771D667}"/>
                  </a:ext>
                </a:extLst>
              </p:cNvPr>
              <p:cNvSpPr txBox="1"/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495FB-F61B-40E7-A591-C4B87771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C5B744-B59B-45FC-8BEE-6DED6DC27666}"/>
              </a:ext>
            </a:extLst>
          </p:cNvPr>
          <p:cNvSpPr txBox="1"/>
          <p:nvPr/>
        </p:nvSpPr>
        <p:spPr>
          <a:xfrm>
            <a:off x="253365" y="600902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79842-D301-4591-A1E0-F34E7E0071C1}"/>
                  </a:ext>
                </a:extLst>
              </p:cNvPr>
              <p:cNvSpPr txBox="1"/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79842-D301-4591-A1E0-F34E7E00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0B1BA1-B165-4D09-B9AC-CB099F64263D}"/>
                  </a:ext>
                </a:extLst>
              </p:cNvPr>
              <p:cNvSpPr txBox="1"/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0B1BA1-B165-4D09-B9AC-CB099F642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blipFill>
                <a:blip r:embed="rId12"/>
                <a:stretch>
                  <a:fillRect r="-263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CB893BFA-4055-4A97-B031-2ACA685FFC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50573" y="1295401"/>
            <a:ext cx="256115" cy="507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EC9C67-E77C-410B-A406-797CDD87D823}"/>
                  </a:ext>
                </a:extLst>
              </p:cNvPr>
              <p:cNvSpPr txBox="1"/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EC9C67-E77C-410B-A406-797CDD87D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35623-4712-475F-B919-C689E0830035}"/>
                  </a:ext>
                </a:extLst>
              </p:cNvPr>
              <p:cNvSpPr txBox="1"/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35623-4712-475F-B919-C689E0830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5F6104-CD22-4B23-A774-6B660C8B5E3E}"/>
              </a:ext>
            </a:extLst>
          </p:cNvPr>
          <p:cNvCxnSpPr>
            <a:cxnSpLocks/>
          </p:cNvCxnSpPr>
          <p:nvPr/>
        </p:nvCxnSpPr>
        <p:spPr>
          <a:xfrm flipV="1">
            <a:off x="6221503" y="396211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E57FE-4CF4-42E1-8223-B7685F127616}"/>
              </a:ext>
            </a:extLst>
          </p:cNvPr>
          <p:cNvCxnSpPr>
            <a:cxnSpLocks/>
          </p:cNvCxnSpPr>
          <p:nvPr/>
        </p:nvCxnSpPr>
        <p:spPr>
          <a:xfrm flipV="1">
            <a:off x="6221503" y="616658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E3BC6E-1FB6-4408-8AE8-0157C5FE2BFD}"/>
                  </a:ext>
                </a:extLst>
              </p:cNvPr>
              <p:cNvSpPr txBox="1"/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E3BC6E-1FB6-4408-8AE8-0157C5FE2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77BA7D-83E1-45B5-A89F-0E17A2FE6B04}"/>
                  </a:ext>
                </a:extLst>
              </p:cNvPr>
              <p:cNvSpPr txBox="1"/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77BA7D-83E1-45B5-A89F-0E17A2FE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blipFill>
                <a:blip r:embed="rId15"/>
                <a:stretch>
                  <a:fillRect l="-4054" r="-12162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64D10E-0947-44E7-BD53-39F1B450AE62}"/>
                  </a:ext>
                </a:extLst>
              </p:cNvPr>
              <p:cNvSpPr txBox="1"/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64D10E-0947-44E7-BD53-39F1B450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0D9BB-68B2-4D01-89E5-0D8DD7430A7F}"/>
                  </a:ext>
                </a:extLst>
              </p:cNvPr>
              <p:cNvSpPr txBox="1"/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0D9BB-68B2-4D01-89E5-0D8DD7430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8DBF0-B1F1-4787-951F-1B6D88B8A5FC}"/>
                  </a:ext>
                </a:extLst>
              </p:cNvPr>
              <p:cNvSpPr txBox="1"/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8DBF0-B1F1-4787-951F-1B6D88B8A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blipFill>
                <a:blip r:embed="rId18"/>
                <a:stretch>
                  <a:fillRect l="-4000" t="-3333" r="-10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88E86-11C2-4550-A20F-E3F78A1691F8}"/>
                  </a:ext>
                </a:extLst>
              </p:cNvPr>
              <p:cNvSpPr txBox="1"/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88E86-11C2-4550-A20F-E3F78A1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AA9240-8831-4C52-AF0D-DD53EE10BEC7}"/>
                  </a:ext>
                </a:extLst>
              </p:cNvPr>
              <p:cNvSpPr txBox="1"/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AA9240-8831-4C52-AF0D-DD53EE10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FDCFC-5C16-4891-825E-16B747FD265B}"/>
                  </a:ext>
                </a:extLst>
              </p:cNvPr>
              <p:cNvSpPr txBox="1"/>
              <p:nvPr/>
            </p:nvSpPr>
            <p:spPr bwMode="auto">
              <a:xfrm>
                <a:off x="775547" y="4021843"/>
                <a:ext cx="4183709" cy="409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Ray – reflection branch only.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000" dirty="0"/>
                  <a:t> reduced from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46.1</m:t>
                    </m:r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to 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7.41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</a:t>
                </a:r>
              </a:p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Residual improvmet: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83.9%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FDCFC-5C16-4891-825E-16B747FD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547" y="4021843"/>
                <a:ext cx="4183709" cy="409536"/>
              </a:xfrm>
              <a:prstGeom prst="rect">
                <a:avLst/>
              </a:prstGeom>
              <a:blipFill>
                <a:blip r:embed="rId21"/>
                <a:stretch>
                  <a:fillRect l="-1892" b="-1940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BE2183-3FD5-42F7-9915-50DEBBC6BCE3}"/>
                  </a:ext>
                </a:extLst>
              </p:cNvPr>
              <p:cNvSpPr txBox="1"/>
              <p:nvPr/>
            </p:nvSpPr>
            <p:spPr bwMode="auto">
              <a:xfrm>
                <a:off x="6291167" y="3977901"/>
                <a:ext cx="4371261" cy="409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FFTomo – reflection branch only.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000" dirty="0"/>
                  <a:t> reduced from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46.1</m:t>
                    </m:r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to </a:t>
                </a:r>
                <a14:m>
                  <m:oMath xmlns:m="http://schemas.openxmlformats.org/officeDocument/2006/math">
                    <m:r>
                      <a:rPr lang="en-US" sz="10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.68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</a:t>
                </a:r>
              </a:p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Residual improvmet: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16.7%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BE2183-3FD5-42F7-9915-50DEBBC6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167" y="3977901"/>
                <a:ext cx="4371261" cy="409536"/>
              </a:xfrm>
              <a:prstGeom prst="rect">
                <a:avLst/>
              </a:prstGeom>
              <a:blipFill>
                <a:blip r:embed="rId22"/>
                <a:stretch>
                  <a:fillRect l="-1813" b="-1940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38BAA18C-A7D9-4DBE-946B-B613BDD6B4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11301061" y="3716178"/>
            <a:ext cx="229295" cy="2455749"/>
          </a:xfrm>
          <a:prstGeom prst="rect">
            <a:avLst/>
          </a:prstGeom>
        </p:spPr>
      </p:pic>
      <p:pic>
        <p:nvPicPr>
          <p:cNvPr id="40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4A5E2038-4B83-4CEE-AF03-8FEC7F8EC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37347" y="1305579"/>
            <a:ext cx="256115" cy="50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42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8D22C534-1552-44D5-BE5B-79D3BBC71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39579" y="1307249"/>
            <a:ext cx="256115" cy="5077312"/>
          </a:xfrm>
          <a:prstGeom prst="rect">
            <a:avLst/>
          </a:prstGeom>
        </p:spPr>
      </p:pic>
      <p:pic>
        <p:nvPicPr>
          <p:cNvPr id="43" name="Content Placeholder 2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B8F4FD7-11B8-4186-8E16-96FD3A25D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771" r="12121" b="31790"/>
          <a:stretch/>
        </p:blipFill>
        <p:spPr>
          <a:xfrm>
            <a:off x="6239974" y="3962115"/>
            <a:ext cx="5095784" cy="2201733"/>
          </a:xfrm>
          <a:prstGeom prst="rect">
            <a:avLst/>
          </a:prstGeom>
        </p:spPr>
      </p:pic>
      <p:pic>
        <p:nvPicPr>
          <p:cNvPr id="38" name="Content Placeholder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1E59FCF-7081-4C8D-90CB-6FC35C01A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771" r="12122" b="31790"/>
          <a:stretch/>
        </p:blipFill>
        <p:spPr>
          <a:xfrm>
            <a:off x="714091" y="3962115"/>
            <a:ext cx="5097007" cy="2166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77DCB-DCDF-4145-A00B-134FAE7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71B8-03DC-4CB1-B3FF-E6199F6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19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6C41-82EA-4536-8912-FA5C23D4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Method: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/>
                  <a:t>Find a solution update,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to the inverse tomography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𝛿𝜂</m:t>
                    </m:r>
                  </m:oMath>
                </a14:m>
                <a:r>
                  <a:rPr lang="en-US" dirty="0"/>
                  <a:t>, 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is the Jacobian of sensitivities calculated via the high frequency ray approximation (Ray), or via the 3D volume Fréchet kernels (</a:t>
                </a:r>
                <a:r>
                  <a:rPr lang="en-US" dirty="0" err="1"/>
                  <a:t>FFTomo</a:t>
                </a:r>
                <a:r>
                  <a:rPr lang="en-US" dirty="0"/>
                  <a:t>),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derivative of the </a:t>
                </a:r>
                <a:r>
                  <a:rPr lang="en-US" dirty="0" err="1"/>
                  <a:t>Eikonal</a:t>
                </a:r>
                <a:r>
                  <a:rPr lang="en-US" dirty="0"/>
                  <a:t> equation. Apply the update, and recalculate,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5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0EE9-486B-4EC6-987F-3EE30F332904}"/>
                  </a:ext>
                </a:extLst>
              </p:cNvPr>
              <p:cNvSpPr txBox="1"/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0EE9-486B-4EC6-987F-3EE30F332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2D1F7-B106-49F5-B951-84FB98578CB1}"/>
                  </a:ext>
                </a:extLst>
              </p:cNvPr>
              <p:cNvSpPr txBox="1"/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2D1F7-B106-49F5-B951-84FB98578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B13E6EC-EE2C-417E-B2D6-83701A31A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3137916" y="1284172"/>
            <a:ext cx="256115" cy="5077312"/>
          </a:xfrm>
          <a:prstGeom prst="rect">
            <a:avLst/>
          </a:prstGeom>
        </p:spPr>
      </p:pic>
      <p:pic>
        <p:nvPicPr>
          <p:cNvPr id="1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492AE3B-E715-49C3-A963-119BDF70A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5801361" y="3699607"/>
            <a:ext cx="229295" cy="245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CFE38-E5F7-41D2-B435-C9153C88225C}"/>
                  </a:ext>
                </a:extLst>
              </p:cNvPr>
              <p:cNvSpPr txBox="1"/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CFE38-E5F7-41D2-B435-C9153C88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1DEB0-6818-44E4-B30F-F3EA580B3F19}"/>
                  </a:ext>
                </a:extLst>
              </p:cNvPr>
              <p:cNvSpPr txBox="1"/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1DEB0-6818-44E4-B30F-F3EA580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EF6689-8E12-4B83-84F1-C7A2883015D3}"/>
              </a:ext>
            </a:extLst>
          </p:cNvPr>
          <p:cNvCxnSpPr>
            <a:cxnSpLocks/>
          </p:cNvCxnSpPr>
          <p:nvPr/>
        </p:nvCxnSpPr>
        <p:spPr>
          <a:xfrm flipV="1">
            <a:off x="708846" y="395088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09A320-88ED-42F5-8AF8-10D76C3D3913}"/>
              </a:ext>
            </a:extLst>
          </p:cNvPr>
          <p:cNvCxnSpPr>
            <a:cxnSpLocks/>
          </p:cNvCxnSpPr>
          <p:nvPr/>
        </p:nvCxnSpPr>
        <p:spPr>
          <a:xfrm flipV="1">
            <a:off x="708846" y="615535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A3ADF-912F-4430-866F-5CF2A03ED1B2}"/>
                  </a:ext>
                </a:extLst>
              </p:cNvPr>
              <p:cNvSpPr txBox="1"/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A3ADF-912F-4430-866F-5CF2A03E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blipFill>
                <a:blip r:embed="rId10"/>
                <a:stretch>
                  <a:fillRect l="-4110" t="-3333" r="-1095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495FB-F61B-40E7-A591-C4B87771D667}"/>
                  </a:ext>
                </a:extLst>
              </p:cNvPr>
              <p:cNvSpPr txBox="1"/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495FB-F61B-40E7-A591-C4B87771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C5B744-B59B-45FC-8BEE-6DED6DC27666}"/>
              </a:ext>
            </a:extLst>
          </p:cNvPr>
          <p:cNvSpPr txBox="1"/>
          <p:nvPr/>
        </p:nvSpPr>
        <p:spPr>
          <a:xfrm>
            <a:off x="253365" y="600902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79842-D301-4591-A1E0-F34E7E0071C1}"/>
                  </a:ext>
                </a:extLst>
              </p:cNvPr>
              <p:cNvSpPr txBox="1"/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79842-D301-4591-A1E0-F34E7E00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0B1BA1-B165-4D09-B9AC-CB099F64263D}"/>
                  </a:ext>
                </a:extLst>
              </p:cNvPr>
              <p:cNvSpPr txBox="1"/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0B1BA1-B165-4D09-B9AC-CB099F642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blipFill>
                <a:blip r:embed="rId12"/>
                <a:stretch>
                  <a:fillRect r="-263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CB893BFA-4055-4A97-B031-2ACA685FFC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50573" y="1295404"/>
            <a:ext cx="256115" cy="507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EC9C67-E77C-410B-A406-797CDD87D823}"/>
                  </a:ext>
                </a:extLst>
              </p:cNvPr>
              <p:cNvSpPr txBox="1"/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EC9C67-E77C-410B-A406-797CDD87D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35623-4712-475F-B919-C689E0830035}"/>
                  </a:ext>
                </a:extLst>
              </p:cNvPr>
              <p:cNvSpPr txBox="1"/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35623-4712-475F-B919-C689E0830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5F6104-CD22-4B23-A774-6B660C8B5E3E}"/>
              </a:ext>
            </a:extLst>
          </p:cNvPr>
          <p:cNvCxnSpPr>
            <a:cxnSpLocks/>
          </p:cNvCxnSpPr>
          <p:nvPr/>
        </p:nvCxnSpPr>
        <p:spPr>
          <a:xfrm flipV="1">
            <a:off x="6221503" y="396211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E57FE-4CF4-42E1-8223-B7685F127616}"/>
              </a:ext>
            </a:extLst>
          </p:cNvPr>
          <p:cNvCxnSpPr>
            <a:cxnSpLocks/>
          </p:cNvCxnSpPr>
          <p:nvPr/>
        </p:nvCxnSpPr>
        <p:spPr>
          <a:xfrm flipV="1">
            <a:off x="6221503" y="616658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E3BC6E-1FB6-4408-8AE8-0157C5FE2BFD}"/>
                  </a:ext>
                </a:extLst>
              </p:cNvPr>
              <p:cNvSpPr txBox="1"/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E3BC6E-1FB6-4408-8AE8-0157C5FE2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77BA7D-83E1-45B5-A89F-0E17A2FE6B04}"/>
                  </a:ext>
                </a:extLst>
              </p:cNvPr>
              <p:cNvSpPr txBox="1"/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77BA7D-83E1-45B5-A89F-0E17A2FE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blipFill>
                <a:blip r:embed="rId15"/>
                <a:stretch>
                  <a:fillRect l="-4054" r="-12162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64D10E-0947-44E7-BD53-39F1B450AE62}"/>
                  </a:ext>
                </a:extLst>
              </p:cNvPr>
              <p:cNvSpPr txBox="1"/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64D10E-0947-44E7-BD53-39F1B450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0D9BB-68B2-4D01-89E5-0D8DD7430A7F}"/>
                  </a:ext>
                </a:extLst>
              </p:cNvPr>
              <p:cNvSpPr txBox="1"/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0D9BB-68B2-4D01-89E5-0D8DD7430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8DBF0-B1F1-4787-951F-1B6D88B8A5FC}"/>
                  </a:ext>
                </a:extLst>
              </p:cNvPr>
              <p:cNvSpPr txBox="1"/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8DBF0-B1F1-4787-951F-1B6D88B8A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blipFill>
                <a:blip r:embed="rId18"/>
                <a:stretch>
                  <a:fillRect l="-4000" t="-3333" r="-10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88E86-11C2-4550-A20F-E3F78A1691F8}"/>
                  </a:ext>
                </a:extLst>
              </p:cNvPr>
              <p:cNvSpPr txBox="1"/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88E86-11C2-4550-A20F-E3F78A1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AA9240-8831-4C52-AF0D-DD53EE10BEC7}"/>
                  </a:ext>
                </a:extLst>
              </p:cNvPr>
              <p:cNvSpPr txBox="1"/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AA9240-8831-4C52-AF0D-DD53EE10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FDCFC-5C16-4891-825E-16B747FD265B}"/>
                  </a:ext>
                </a:extLst>
              </p:cNvPr>
              <p:cNvSpPr txBox="1"/>
              <p:nvPr/>
            </p:nvSpPr>
            <p:spPr bwMode="auto">
              <a:xfrm>
                <a:off x="775547" y="4021843"/>
                <a:ext cx="4542782" cy="409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Ray – transmission branch only.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000" dirty="0"/>
                  <a:t> reduced from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122.35</m:t>
                    </m:r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to 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29.47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</a:t>
                </a:r>
              </a:p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Residual improvmet: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5.9%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FDCFC-5C16-4891-825E-16B747FD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547" y="4021843"/>
                <a:ext cx="4542782" cy="409536"/>
              </a:xfrm>
              <a:prstGeom prst="rect">
                <a:avLst/>
              </a:prstGeom>
              <a:blipFill>
                <a:blip r:embed="rId21"/>
                <a:stretch>
                  <a:fillRect l="-1745" b="-1940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BE2183-3FD5-42F7-9915-50DEBBC6BCE3}"/>
                  </a:ext>
                </a:extLst>
              </p:cNvPr>
              <p:cNvSpPr txBox="1"/>
              <p:nvPr/>
            </p:nvSpPr>
            <p:spPr bwMode="auto">
              <a:xfrm>
                <a:off x="6291167" y="3977901"/>
                <a:ext cx="4685450" cy="409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FFTomo – transmission branch only.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000" dirty="0"/>
                  <a:t> reduced from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122.35</m:t>
                    </m:r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to </a:t>
                </a:r>
                <a14:m>
                  <m:oMath xmlns:m="http://schemas.openxmlformats.org/officeDocument/2006/math">
                    <m:r>
                      <a:rPr lang="en-US" sz="1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.87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</a:t>
                </a:r>
              </a:p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Residual improvmet: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7.6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BE2183-3FD5-42F7-9915-50DEBBC6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167" y="3977901"/>
                <a:ext cx="4685450" cy="409536"/>
              </a:xfrm>
              <a:prstGeom prst="rect">
                <a:avLst/>
              </a:prstGeom>
              <a:blipFill>
                <a:blip r:embed="rId22"/>
                <a:stretch>
                  <a:fillRect l="-1691" b="-1940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7345F552-9527-4D0E-8C88-D7A0379E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11301061" y="3716178"/>
            <a:ext cx="229295" cy="24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61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BC5A-F757-4C35-8605-5F77B7B5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E257-21A8-416C-9B74-10ED5B7285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dirty="0"/>
              <a:t>In recent years seismic wave propagation algorithms used in the industry have moved beyond the high frequency approximation used for ray-tracing. Examples being:</a:t>
            </a:r>
          </a:p>
          <a:p>
            <a:pPr lvl="2"/>
            <a:r>
              <a:rPr lang="en-US" dirty="0"/>
              <a:t>Reverse time migration</a:t>
            </a:r>
          </a:p>
          <a:p>
            <a:pPr lvl="2"/>
            <a:r>
              <a:rPr lang="en-US" dirty="0"/>
              <a:t>Full waveform inversion (and all the flavors)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Driven mainly by:</a:t>
            </a:r>
          </a:p>
          <a:p>
            <a:pPr lvl="2"/>
            <a:r>
              <a:rPr lang="en-US" dirty="0"/>
              <a:t>The data available:</a:t>
            </a:r>
          </a:p>
          <a:p>
            <a:pPr lvl="3"/>
            <a:r>
              <a:rPr lang="en-US" dirty="0"/>
              <a:t>Broad-band seismic acquisition is common, so finite frequency modelling software is more suited for this data</a:t>
            </a:r>
          </a:p>
          <a:p>
            <a:pPr lvl="2"/>
            <a:r>
              <a:rPr lang="en-US" dirty="0"/>
              <a:t>Resources:</a:t>
            </a:r>
          </a:p>
          <a:p>
            <a:pPr lvl="3"/>
            <a:r>
              <a:rPr lang="en-US" dirty="0"/>
              <a:t>Compute is cheaper and faster, so finite frequency algorithms, such as finite difference, are becoming more practical on industry scale seismic problems (migration / inversion)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999A8-79DF-4685-87BB-48B52A3A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821F1-CA83-4312-A366-551ABE989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0853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7AEED99-57CB-4C84-8E93-925B73B7F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1771" r="12121" b="31790"/>
          <a:stretch/>
        </p:blipFill>
        <p:spPr>
          <a:xfrm>
            <a:off x="6239974" y="3959921"/>
            <a:ext cx="5060818" cy="2195436"/>
          </a:xfrm>
          <a:prstGeom prst="rect">
            <a:avLst/>
          </a:prstGeom>
        </p:spPr>
      </p:pic>
      <p:pic>
        <p:nvPicPr>
          <p:cNvPr id="38" name="Content Placeholder 18" descr="A picture containing shape&#10;&#10;Description automatically generated">
            <a:extLst>
              <a:ext uri="{FF2B5EF4-FFF2-40B4-BE49-F238E27FC236}">
                <a16:creationId xmlns:a16="http://schemas.microsoft.com/office/drawing/2014/main" id="{B2DAE065-CD9F-4AEF-9C85-5231B861A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771" r="12121" b="31790"/>
          <a:stretch/>
        </p:blipFill>
        <p:spPr>
          <a:xfrm>
            <a:off x="707071" y="3950885"/>
            <a:ext cx="5086122" cy="2190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77DCB-DCDF-4145-A00B-134FAE73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experiment 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A71B8-03DC-4CB1-B3FF-E6199F6B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20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6C41-82EA-4536-8912-FA5C23D4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Method: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/>
                  <a:t>Find a solution update,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to the inverse tomography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𝛿𝜂</m:t>
                    </m:r>
                  </m:oMath>
                </a14:m>
                <a:r>
                  <a:rPr lang="en-US" dirty="0"/>
                  <a:t>, 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is the Jacobian of sensitivities calculated via the high frequency ray approximation (Ray), or via the 3D volume Fréchet kernels (</a:t>
                </a:r>
                <a:r>
                  <a:rPr lang="en-US" dirty="0" err="1"/>
                  <a:t>FFTomo</a:t>
                </a:r>
                <a:r>
                  <a:rPr lang="en-US" dirty="0"/>
                  <a:t>), using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derivative of the </a:t>
                </a:r>
                <a:r>
                  <a:rPr lang="en-US" dirty="0" err="1"/>
                  <a:t>Eikonal</a:t>
                </a:r>
                <a:r>
                  <a:rPr lang="en-US" dirty="0"/>
                  <a:t> equation. Apply the update, and recalculate,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4AD8A1-5B81-4ACC-9231-ED0F7C8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4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0EE9-486B-4EC6-987F-3EE30F332904}"/>
                  </a:ext>
                </a:extLst>
              </p:cNvPr>
              <p:cNvSpPr txBox="1"/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90EE9-486B-4EC6-987F-3EE30F332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200" y="6022126"/>
                <a:ext cx="31450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2D1F7-B106-49F5-B951-84FB98578CB1}"/>
                  </a:ext>
                </a:extLst>
              </p:cNvPr>
              <p:cNvSpPr txBox="1"/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2D1F7-B106-49F5-B951-84FB98578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115" y="3650860"/>
                <a:ext cx="31451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B13E6EC-EE2C-417E-B2D6-83701A31A4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3137916" y="1284172"/>
            <a:ext cx="256115" cy="5077312"/>
          </a:xfrm>
          <a:prstGeom prst="rect">
            <a:avLst/>
          </a:prstGeom>
        </p:spPr>
      </p:pic>
      <p:pic>
        <p:nvPicPr>
          <p:cNvPr id="1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9492AE3B-E715-49C3-A963-119BDF70A6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5801361" y="3699607"/>
            <a:ext cx="229295" cy="245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CFE38-E5F7-41D2-B435-C9153C88225C}"/>
                  </a:ext>
                </a:extLst>
              </p:cNvPr>
              <p:cNvSpPr txBox="1"/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CFE38-E5F7-41D2-B435-C9153C88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78" y="3440847"/>
                <a:ext cx="43152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1DEB0-6818-44E4-B30F-F3EA580B3F19}"/>
                  </a:ext>
                </a:extLst>
              </p:cNvPr>
              <p:cNvSpPr txBox="1"/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61DEB0-6818-44E4-B30F-F3EA580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31" y="341777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EF6689-8E12-4B83-84F1-C7A2883015D3}"/>
              </a:ext>
            </a:extLst>
          </p:cNvPr>
          <p:cNvCxnSpPr>
            <a:cxnSpLocks/>
          </p:cNvCxnSpPr>
          <p:nvPr/>
        </p:nvCxnSpPr>
        <p:spPr>
          <a:xfrm flipV="1">
            <a:off x="708846" y="395088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09A320-88ED-42F5-8AF8-10D76C3D3913}"/>
              </a:ext>
            </a:extLst>
          </p:cNvPr>
          <p:cNvCxnSpPr>
            <a:cxnSpLocks/>
          </p:cNvCxnSpPr>
          <p:nvPr/>
        </p:nvCxnSpPr>
        <p:spPr>
          <a:xfrm flipV="1">
            <a:off x="708846" y="615535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A3ADF-912F-4430-866F-5CF2A03ED1B2}"/>
                  </a:ext>
                </a:extLst>
              </p:cNvPr>
              <p:cNvSpPr txBox="1"/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A3ADF-912F-4430-866F-5CF2A03E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2" y="4832357"/>
                <a:ext cx="446083" cy="184666"/>
              </a:xfrm>
              <a:prstGeom prst="rect">
                <a:avLst/>
              </a:prstGeom>
              <a:blipFill>
                <a:blip r:embed="rId10"/>
                <a:stretch>
                  <a:fillRect l="-4110" t="-3333" r="-1095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495FB-F61B-40E7-A591-C4B87771D667}"/>
                  </a:ext>
                </a:extLst>
              </p:cNvPr>
              <p:cNvSpPr txBox="1"/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495FB-F61B-40E7-A591-C4B87771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6" y="3706068"/>
                <a:ext cx="31451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C5B744-B59B-45FC-8BEE-6DED6DC27666}"/>
              </a:ext>
            </a:extLst>
          </p:cNvPr>
          <p:cNvSpPr txBox="1"/>
          <p:nvPr/>
        </p:nvSpPr>
        <p:spPr>
          <a:xfrm>
            <a:off x="253365" y="600902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79842-D301-4591-A1E0-F34E7E0071C1}"/>
                  </a:ext>
                </a:extLst>
              </p:cNvPr>
              <p:cNvSpPr txBox="1"/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79842-D301-4591-A1E0-F34E7E00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9" y="3455191"/>
                <a:ext cx="3145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0B1BA1-B165-4D09-B9AC-CB099F64263D}"/>
                  </a:ext>
                </a:extLst>
              </p:cNvPr>
              <p:cNvSpPr txBox="1"/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0B1BA1-B165-4D09-B9AC-CB099F642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31" y="4866450"/>
                <a:ext cx="229297" cy="276999"/>
              </a:xfrm>
              <a:prstGeom prst="rect">
                <a:avLst/>
              </a:prstGeom>
              <a:blipFill>
                <a:blip r:embed="rId12"/>
                <a:stretch>
                  <a:fillRect r="-263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CB893BFA-4055-4A97-B031-2ACA685FFC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50573" y="1295401"/>
            <a:ext cx="256115" cy="507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EC9C67-E77C-410B-A406-797CDD87D823}"/>
                  </a:ext>
                </a:extLst>
              </p:cNvPr>
              <p:cNvSpPr txBox="1"/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EC9C67-E77C-410B-A406-797CDD87D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135" y="3452077"/>
                <a:ext cx="43152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35623-4712-475F-B919-C689E0830035}"/>
                  </a:ext>
                </a:extLst>
              </p:cNvPr>
              <p:cNvSpPr txBox="1"/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35623-4712-475F-B919-C689E0830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88" y="3429000"/>
                <a:ext cx="31418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5F6104-CD22-4B23-A774-6B660C8B5E3E}"/>
              </a:ext>
            </a:extLst>
          </p:cNvPr>
          <p:cNvCxnSpPr>
            <a:cxnSpLocks/>
          </p:cNvCxnSpPr>
          <p:nvPr/>
        </p:nvCxnSpPr>
        <p:spPr>
          <a:xfrm flipV="1">
            <a:off x="6221503" y="3962115"/>
            <a:ext cx="5245" cy="220447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E57FE-4CF4-42E1-8223-B7685F127616}"/>
              </a:ext>
            </a:extLst>
          </p:cNvPr>
          <p:cNvCxnSpPr>
            <a:cxnSpLocks/>
          </p:cNvCxnSpPr>
          <p:nvPr/>
        </p:nvCxnSpPr>
        <p:spPr>
          <a:xfrm flipV="1">
            <a:off x="6221503" y="6166587"/>
            <a:ext cx="5092514" cy="1015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E3BC6E-1FB6-4408-8AE8-0157C5FE2BFD}"/>
                  </a:ext>
                </a:extLst>
              </p:cNvPr>
              <p:cNvSpPr txBox="1"/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E3BC6E-1FB6-4408-8AE8-0157C5FE2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476" y="3466421"/>
                <a:ext cx="31451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77BA7D-83E1-45B5-A89F-0E17A2FE6B04}"/>
                  </a:ext>
                </a:extLst>
              </p:cNvPr>
              <p:cNvSpPr txBox="1"/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77BA7D-83E1-45B5-A89F-0E17A2FE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027" y="6224272"/>
                <a:ext cx="456151" cy="184666"/>
              </a:xfrm>
              <a:prstGeom prst="rect">
                <a:avLst/>
              </a:prstGeom>
              <a:blipFill>
                <a:blip r:embed="rId15"/>
                <a:stretch>
                  <a:fillRect l="-4054" r="-12162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64D10E-0947-44E7-BD53-39F1B450AE62}"/>
                  </a:ext>
                </a:extLst>
              </p:cNvPr>
              <p:cNvSpPr txBox="1"/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64D10E-0947-44E7-BD53-39F1B450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7" y="6165516"/>
                <a:ext cx="31451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0D9BB-68B2-4D01-89E5-0D8DD7430A7F}"/>
                  </a:ext>
                </a:extLst>
              </p:cNvPr>
              <p:cNvSpPr txBox="1"/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0D9BB-68B2-4D01-89E5-0D8DD7430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34" y="6149792"/>
                <a:ext cx="3145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8DBF0-B1F1-4787-951F-1B6D88B8A5FC}"/>
                  </a:ext>
                </a:extLst>
              </p:cNvPr>
              <p:cNvSpPr txBox="1"/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D8DBF0-B1F1-4787-951F-1B6D88B8A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5" y="6254487"/>
                <a:ext cx="456151" cy="184666"/>
              </a:xfrm>
              <a:prstGeom prst="rect">
                <a:avLst/>
              </a:prstGeom>
              <a:blipFill>
                <a:blip r:embed="rId18"/>
                <a:stretch>
                  <a:fillRect l="-4000" t="-3333" r="-10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88E86-11C2-4550-A20F-E3F78A1691F8}"/>
                  </a:ext>
                </a:extLst>
              </p:cNvPr>
              <p:cNvSpPr txBox="1"/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988E86-11C2-4550-A20F-E3F78A1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52" y="6195731"/>
                <a:ext cx="31451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AA9240-8831-4C52-AF0D-DD53EE10BEC7}"/>
                  </a:ext>
                </a:extLst>
              </p:cNvPr>
              <p:cNvSpPr txBox="1"/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AA9240-8831-4C52-AF0D-DD53EE10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739" y="6180007"/>
                <a:ext cx="31451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FDCFC-5C16-4891-825E-16B747FD265B}"/>
                  </a:ext>
                </a:extLst>
              </p:cNvPr>
              <p:cNvSpPr txBox="1"/>
              <p:nvPr/>
            </p:nvSpPr>
            <p:spPr bwMode="auto">
              <a:xfrm>
                <a:off x="775547" y="4021843"/>
                <a:ext cx="3992953" cy="409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Ray – both branches.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000" dirty="0"/>
                  <a:t> reduced from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84.22</m:t>
                    </m:r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to 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.97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</a:t>
                </a:r>
              </a:p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Residual improvmet: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7.47%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DFDCFC-5C16-4891-825E-16B747FD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547" y="4021843"/>
                <a:ext cx="3992953" cy="409536"/>
              </a:xfrm>
              <a:prstGeom prst="rect">
                <a:avLst/>
              </a:prstGeom>
              <a:blipFill>
                <a:blip r:embed="rId21"/>
                <a:stretch>
                  <a:fillRect l="-1985" b="-1940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BE2183-3FD5-42F7-9915-50DEBBC6BCE3}"/>
                  </a:ext>
                </a:extLst>
              </p:cNvPr>
              <p:cNvSpPr txBox="1"/>
              <p:nvPr/>
            </p:nvSpPr>
            <p:spPr bwMode="auto">
              <a:xfrm>
                <a:off x="6291167" y="3977901"/>
                <a:ext cx="4039439" cy="409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FFTomo – both branches.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000" dirty="0"/>
                  <a:t> reduced from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84.22</m:t>
                    </m:r>
                    <m:d>
                      <m:dPr>
                        <m:begChr m:val="["/>
                        <m:endChr m:val="]"/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to </a:t>
                </a:r>
                <a14:m>
                  <m:oMath xmlns:m="http://schemas.openxmlformats.org/officeDocument/2006/math">
                    <m:r>
                      <a:rPr lang="en-US" sz="1000" b="0" i="0" dirty="0" smtClean="0">
                        <a:latin typeface="Cambria Math" panose="02040503050406030204" pitchFamily="18" charset="0"/>
                      </a:rPr>
                      <m:t>−1.78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000" dirty="0"/>
                  <a:t> </a:t>
                </a:r>
              </a:p>
              <a:p>
                <a:pPr defTabSz="357708">
                  <a:lnSpc>
                    <a:spcPct val="140000"/>
                  </a:lnSpc>
                  <a:buClr>
                    <a:schemeClr val="accent2"/>
                  </a:buClr>
                  <a:buSzPct val="85000"/>
                </a:pPr>
                <a:r>
                  <a:rPr lang="en-US" sz="1000" dirty="0"/>
                  <a:t>Residual improvmet: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</a:rPr>
                      <m:t>7.9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BE2183-3FD5-42F7-9915-50DEBBC6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167" y="3977901"/>
                <a:ext cx="4039439" cy="409536"/>
              </a:xfrm>
              <a:prstGeom prst="rect">
                <a:avLst/>
              </a:prstGeom>
              <a:blipFill>
                <a:blip r:embed="rId22"/>
                <a:stretch>
                  <a:fillRect l="-1961" b="-1940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D3FDE01F-3832-43D0-BAE5-D721A8F093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t="3681" r="39852" b="1860"/>
          <a:stretch/>
        </p:blipFill>
        <p:spPr>
          <a:xfrm rot="10800000">
            <a:off x="11301061" y="3716178"/>
            <a:ext cx="229295" cy="2455749"/>
          </a:xfrm>
          <a:prstGeom prst="rect">
            <a:avLst/>
          </a:prstGeom>
        </p:spPr>
      </p:pic>
      <p:pic>
        <p:nvPicPr>
          <p:cNvPr id="41" name="Content Placeholder 4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2C297E1A-6B57-4A69-980D-87935DA29D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5521" r="73357" b="3346"/>
          <a:stretch/>
        </p:blipFill>
        <p:spPr>
          <a:xfrm rot="5400000">
            <a:off x="8647304" y="1314439"/>
            <a:ext cx="256115" cy="50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15A3-AD74-46E2-99DE-C51C227B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for experiment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3E2A-066C-444B-82D9-CB8101D55B8D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Due to the horizontal propagation of the central ray, the diving wave is most sensitive to the changes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this is seen in both the updates for ray and </a:t>
                </a:r>
                <a:r>
                  <a:rPr lang="en-US" dirty="0" err="1"/>
                  <a:t>FFTomo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However, due to the extra infill of the Jacobian from the 3D volume </a:t>
                </a:r>
                <a:r>
                  <a:rPr lang="en-US" dirty="0" err="1"/>
                  <a:t>Frechet</a:t>
                </a:r>
                <a:r>
                  <a:rPr lang="en-US" dirty="0"/>
                  <a:t> integration, </a:t>
                </a:r>
                <a:r>
                  <a:rPr lang="en-US" dirty="0" err="1"/>
                  <a:t>FFTomo</a:t>
                </a:r>
                <a:r>
                  <a:rPr lang="en-US" dirty="0"/>
                  <a:t> shows both a significant decrease in the residual compared to ray only and better recovers the shape and magnitude of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anomaly.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smoothing parameters have been balanced to ensure the same smoothing is applied between a ray inversion, and an </a:t>
                </a:r>
                <a:r>
                  <a:rPr lang="en-US" dirty="0" err="1"/>
                  <a:t>FFTomo</a:t>
                </a:r>
                <a:r>
                  <a:rPr lang="en-US" dirty="0"/>
                  <a:t> inversion.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3E2A-066C-444B-82D9-CB8101D55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982" t="-126" r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5EB1C-EBA6-4092-AECE-A71E87936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21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CC3DD-E436-4141-A377-9D9410C18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6084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750-B06D-4C0A-8014-12AB3911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8AEF-D078-4D56-8EB3-25146E186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B3CE2-9952-48AB-9E91-DCA638ED7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2431C5-C980-4FAC-9EBA-383C4CD973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dirty="0"/>
              <a:t>An extension has been made to the ray-based method to include a single scattering approximation allowing for finite frequency tomography with 3D Fréchet kernel sensitivities to orthorhombic parameters.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FFTomo</a:t>
            </a:r>
            <a:r>
              <a:rPr lang="en-US" dirty="0"/>
              <a:t> offers an efficient and robust way to introduce finite frequency physics into the ray-based work-flow, while maintaining all the benefits of ray tracing.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Future work will focus on combining </a:t>
            </a:r>
            <a:r>
              <a:rPr lang="en-US" dirty="0" err="1"/>
              <a:t>FFTomo</a:t>
            </a:r>
            <a:r>
              <a:rPr lang="en-US" dirty="0"/>
              <a:t> with finite difference techniques and exploring frequency continuation work-flows.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883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6B42-5FC6-4E58-8925-453ECCCB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8376-420C-453C-BFC4-8EA0B81B64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800" dirty="0"/>
              <a:t>[1] </a:t>
            </a:r>
            <a:r>
              <a:rPr lang="en-US" sz="800" dirty="0" err="1"/>
              <a:t>Spetzler</a:t>
            </a:r>
            <a:r>
              <a:rPr lang="en-US" sz="800" dirty="0"/>
              <a:t>, J, The effect of small-scale heterogeneity on the arrival time of waves, </a:t>
            </a:r>
            <a:r>
              <a:rPr lang="en-US" sz="800" dirty="0" err="1"/>
              <a:t>Geophys</a:t>
            </a:r>
            <a:r>
              <a:rPr lang="en-US" sz="800" dirty="0"/>
              <a:t>. J. Int. (2001) 145, 786-796</a:t>
            </a:r>
          </a:p>
          <a:p>
            <a:endParaRPr lang="en-US" sz="800" dirty="0"/>
          </a:p>
          <a:p>
            <a:r>
              <a:rPr lang="en-US" sz="800" dirty="0"/>
              <a:t>[2]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–I. Theory, </a:t>
            </a:r>
            <a:r>
              <a:rPr lang="en-US" sz="800" dirty="0" err="1"/>
              <a:t>Geophys</a:t>
            </a:r>
            <a:r>
              <a:rPr lang="en-US" sz="800" dirty="0"/>
              <a:t>. J. Int. (2000) 141, 157-174</a:t>
            </a:r>
          </a:p>
          <a:p>
            <a:endParaRPr lang="en-US" sz="800" dirty="0"/>
          </a:p>
          <a:p>
            <a:r>
              <a:rPr lang="en-US" sz="800" dirty="0"/>
              <a:t>[3]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–II. Examples </a:t>
            </a:r>
            <a:r>
              <a:rPr lang="en-US" sz="800" dirty="0" err="1"/>
              <a:t>Geophys</a:t>
            </a:r>
            <a:r>
              <a:rPr lang="en-US" sz="800" dirty="0"/>
              <a:t>. J. Int. (2000) 141, 175-203</a:t>
            </a:r>
          </a:p>
          <a:p>
            <a:endParaRPr lang="en-US" sz="800" dirty="0"/>
          </a:p>
          <a:p>
            <a:r>
              <a:rPr lang="en-US" sz="800" dirty="0"/>
              <a:t>[4] </a:t>
            </a:r>
            <a:r>
              <a:rPr lang="en-US" sz="800" dirty="0" err="1"/>
              <a:t>Montelli</a:t>
            </a:r>
            <a:r>
              <a:rPr lang="en-US" sz="800" dirty="0"/>
              <a:t>, R, Global P and PP </a:t>
            </a:r>
            <a:r>
              <a:rPr lang="en-US" sz="800" dirty="0" err="1"/>
              <a:t>traveltime</a:t>
            </a:r>
            <a:r>
              <a:rPr lang="en-US" sz="800" dirty="0"/>
              <a:t> tomography: rays versus waves, </a:t>
            </a:r>
            <a:r>
              <a:rPr lang="en-US" sz="800" dirty="0" err="1"/>
              <a:t>Geophys</a:t>
            </a:r>
            <a:r>
              <a:rPr lang="en-US" sz="800" dirty="0"/>
              <a:t>. J. Int. (2004) 158, 637-654</a:t>
            </a:r>
          </a:p>
          <a:p>
            <a:endParaRPr lang="en-US" sz="800" dirty="0"/>
          </a:p>
          <a:p>
            <a:r>
              <a:rPr lang="en-US" sz="800" dirty="0"/>
              <a:t>[5] </a:t>
            </a:r>
            <a:r>
              <a:rPr lang="en-US" sz="800" dirty="0" err="1"/>
              <a:t>Cerveny</a:t>
            </a:r>
            <a:r>
              <a:rPr lang="en-US" sz="800" dirty="0"/>
              <a:t>, V, Fresnel volume ray tracing, Geophysics, (1992) 57, 902-915</a:t>
            </a:r>
          </a:p>
          <a:p>
            <a:endParaRPr lang="en-US" sz="800" dirty="0"/>
          </a:p>
          <a:p>
            <a:r>
              <a:rPr lang="en-US" sz="800" dirty="0"/>
              <a:t>[6] </a:t>
            </a:r>
            <a:r>
              <a:rPr lang="en-US" sz="800" dirty="0" err="1"/>
              <a:t>Tsvankin</a:t>
            </a:r>
            <a:r>
              <a:rPr lang="en-US" sz="800" dirty="0"/>
              <a:t>, I, Anisotropic parameters and P-wave velocity for orthorhombic media, Geophysics, (1997) 62, 1292-1309</a:t>
            </a:r>
          </a:p>
          <a:p>
            <a:endParaRPr lang="en-US" sz="800" dirty="0"/>
          </a:p>
          <a:p>
            <a:r>
              <a:rPr lang="en-US" sz="800" dirty="0"/>
              <a:t>[7] </a:t>
            </a:r>
            <a:r>
              <a:rPr lang="en-US" sz="800" dirty="0" err="1"/>
              <a:t>Pšen</a:t>
            </a:r>
            <a:r>
              <a:rPr lang="en-US" sz="800" dirty="0" err="1">
                <a:latin typeface="Abadi" panose="020B0604020202020204" pitchFamily="34" charset="0"/>
              </a:rPr>
              <a:t>č</a:t>
            </a:r>
            <a:r>
              <a:rPr lang="en-US" sz="800" dirty="0" err="1"/>
              <a:t>ìk</a:t>
            </a:r>
            <a:r>
              <a:rPr lang="en-US" sz="800" dirty="0"/>
              <a:t>, I, First-order ray tracing for </a:t>
            </a:r>
            <a:r>
              <a:rPr lang="en-US" sz="800" dirty="0" err="1"/>
              <a:t>qP</a:t>
            </a:r>
            <a:r>
              <a:rPr lang="en-US" sz="800" dirty="0"/>
              <a:t> waves in inhomogeneous weakly anisotropic media, Geophysics, (2005) 70, D65-D75</a:t>
            </a:r>
          </a:p>
          <a:p>
            <a:endParaRPr lang="en-US" sz="800" dirty="0"/>
          </a:p>
          <a:p>
            <a:r>
              <a:rPr lang="en-US" sz="800" dirty="0"/>
              <a:t>[8] Favier, N, Sensitivity kernels for shear wave splitting in transverse isotropic media </a:t>
            </a:r>
            <a:r>
              <a:rPr lang="en-US" sz="800" dirty="0" err="1"/>
              <a:t>Geophys</a:t>
            </a:r>
            <a:r>
              <a:rPr lang="en-US" sz="800" dirty="0"/>
              <a:t>. J. Int, (2003) 153, 213-228</a:t>
            </a:r>
          </a:p>
          <a:p>
            <a:endParaRPr lang="en-US" sz="800" dirty="0"/>
          </a:p>
          <a:p>
            <a:r>
              <a:rPr lang="en-US" sz="800" dirty="0"/>
              <a:t>[9] </a:t>
            </a:r>
            <a:r>
              <a:rPr lang="en-US" sz="800" dirty="0" err="1"/>
              <a:t>Alkhalifah</a:t>
            </a:r>
            <a:r>
              <a:rPr lang="en-US" sz="800" dirty="0"/>
              <a:t>, T., Velocity analysis for transversely isotropic media, Geophysics, (1995) 60, 1550-1566</a:t>
            </a:r>
          </a:p>
          <a:p>
            <a:endParaRPr lang="en-US" sz="800" dirty="0"/>
          </a:p>
          <a:p>
            <a:r>
              <a:rPr lang="en-US" sz="800" dirty="0"/>
              <a:t>[10] L. Thomsen, Weak elastic anisotropy, Geophysics, (1986) 51, 1954-1966</a:t>
            </a:r>
          </a:p>
          <a:p>
            <a:endParaRPr lang="en-US" sz="800" dirty="0"/>
          </a:p>
          <a:p>
            <a:r>
              <a:rPr lang="en-US" sz="800" dirty="0"/>
              <a:t>[11] </a:t>
            </a:r>
            <a:r>
              <a:rPr lang="en-US" sz="800" dirty="0" err="1"/>
              <a:t>Spetzler</a:t>
            </a:r>
            <a:r>
              <a:rPr lang="en-US" sz="800" dirty="0"/>
              <a:t>, J, Tutorial the Fresnel volume and transmitted waves, Geophysics, (2004) 69, 653-663</a:t>
            </a:r>
          </a:p>
          <a:p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1852D-000D-489D-A3AD-1C12B3AB5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23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28C3-1680-46E3-BBBC-30B1DD147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5914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8E5C1-7142-4F4B-BE24-48E48F0B4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24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87E2-9678-411E-A87E-75FD46CF5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5390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54B3-89E1-4608-AE40-1936CEE7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kernel example (with vel anomaly, not shown)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98DA84E2-1CB9-4AE3-966D-CD39070F47C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11" y="1528763"/>
            <a:ext cx="6441016" cy="483076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3FC48-A4BE-47F9-ADFF-0383C6B60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26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980B1-C8FD-4555-941D-242C1418F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4953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E8F6-CCBE-4CF3-BE16-440CF6DB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ray based travel time tomography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407-8825-41F8-A6A4-FE5E2191ED8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Frist order travel time shift predicted by geometrical ray-tracing (isotropic velocity)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𝑐𝑑𝑙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variation of differential travel time (measured residual in your data, could be RMO)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– phase velocity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receiver and shot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– path length along ray</a:t>
                </a:r>
              </a:p>
              <a:p>
                <a:endParaRPr lang="en-US" dirty="0"/>
              </a:p>
              <a:p>
                <a:r>
                  <a:rPr lang="en-US" dirty="0"/>
                  <a:t>Computational procedure:</a:t>
                </a:r>
              </a:p>
              <a:p>
                <a:r>
                  <a:rPr lang="en-US" dirty="0"/>
                  <a:t>Trace geometrical ray</a:t>
                </a:r>
              </a:p>
              <a:p>
                <a:r>
                  <a:rPr lang="en-US" dirty="0"/>
                  <a:t>Compute integral along the ray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407-8825-41F8-A6A4-FE5E2191E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40CEB-65D8-471E-B019-6A042FA38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27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73AEB-5084-4E56-B4D7-B4B621721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6DA68-988C-43B3-AE49-0DD386444CED}"/>
              </a:ext>
            </a:extLst>
          </p:cNvPr>
          <p:cNvSpPr/>
          <p:nvPr/>
        </p:nvSpPr>
        <p:spPr>
          <a:xfrm>
            <a:off x="436685" y="6205336"/>
            <a:ext cx="8830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GB" sz="1000" dirty="0"/>
              <a:t>[1] F.A. Dahlen, S.-H. Hung and </a:t>
            </a:r>
            <a:r>
              <a:rPr lang="en-GB" sz="1000" dirty="0" err="1"/>
              <a:t>Guust</a:t>
            </a:r>
            <a:r>
              <a:rPr lang="en-GB" sz="1000" dirty="0"/>
              <a:t> </a:t>
            </a:r>
            <a:r>
              <a:rPr lang="en-GB" sz="1000" dirty="0" err="1"/>
              <a:t>Nolet</a:t>
            </a:r>
            <a:r>
              <a:rPr lang="en-GB" sz="1000" dirty="0"/>
              <a:t>, </a:t>
            </a:r>
            <a:r>
              <a:rPr lang="en-GB" sz="1000" dirty="0" err="1"/>
              <a:t>Frechet</a:t>
            </a:r>
            <a:r>
              <a:rPr lang="en-GB" sz="1000" dirty="0"/>
              <a:t> kernels for finite-frequency </a:t>
            </a:r>
            <a:r>
              <a:rPr lang="en-GB" sz="1000" dirty="0" err="1"/>
              <a:t>traveltimes</a:t>
            </a:r>
            <a:r>
              <a:rPr lang="en-GB" sz="1000" dirty="0"/>
              <a:t> – I. Theory, </a:t>
            </a:r>
            <a:r>
              <a:rPr lang="en-GB" sz="1000" dirty="0" err="1"/>
              <a:t>Geophys</a:t>
            </a:r>
            <a:r>
              <a:rPr lang="en-GB" sz="1000" dirty="0"/>
              <a:t>. J. Int. 141, 157-174 (2000)</a:t>
            </a:r>
          </a:p>
        </p:txBody>
      </p:sp>
    </p:spTree>
    <p:extLst>
      <p:ext uri="{BB962C8B-B14F-4D97-AF65-F5344CB8AC3E}">
        <p14:creationId xmlns:p14="http://schemas.microsoft.com/office/powerpoint/2010/main" val="14403733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E8F6-CCBE-4CF3-BE16-440CF6DB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407-8825-41F8-A6A4-FE5E2191ED8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Quick derivation:</a:t>
                </a:r>
              </a:p>
              <a:p>
                <a:endParaRPr lang="en-US" dirty="0"/>
              </a:p>
              <a:p>
                <a:r>
                  <a:rPr lang="en-US" dirty="0"/>
                  <a:t>Consider an isotropic elastic earth model occupying a volume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, with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be the time-domain Green tensor. The impulse response is given by solving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L and B are the standard isotropic elastic operators, containing earth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(compressional wave speed, shear wave speed and density respectively).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407-8825-41F8-A6A4-FE5E2191E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40CEB-65D8-471E-B019-6A042FA38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28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73AEB-5084-4E56-B4D7-B4B621721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921E7-B422-4A2D-922C-A640553FC09D}"/>
              </a:ext>
            </a:extLst>
          </p:cNvPr>
          <p:cNvSpPr/>
          <p:nvPr/>
        </p:nvSpPr>
        <p:spPr>
          <a:xfrm>
            <a:off x="436685" y="6205336"/>
            <a:ext cx="8830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GB" sz="1000" dirty="0"/>
              <a:t>[1] F.A. Dahlen, S.-H. Hung and </a:t>
            </a:r>
            <a:r>
              <a:rPr lang="en-GB" sz="1000" dirty="0" err="1"/>
              <a:t>Guust</a:t>
            </a:r>
            <a:r>
              <a:rPr lang="en-GB" sz="1000" dirty="0"/>
              <a:t> </a:t>
            </a:r>
            <a:r>
              <a:rPr lang="en-GB" sz="1000" dirty="0" err="1"/>
              <a:t>Nolet</a:t>
            </a:r>
            <a:r>
              <a:rPr lang="en-GB" sz="1000" dirty="0"/>
              <a:t>, </a:t>
            </a:r>
            <a:r>
              <a:rPr lang="en-GB" sz="1000" dirty="0" err="1"/>
              <a:t>Frechet</a:t>
            </a:r>
            <a:r>
              <a:rPr lang="en-GB" sz="1000" dirty="0"/>
              <a:t> kernels for finite-frequency </a:t>
            </a:r>
            <a:r>
              <a:rPr lang="en-GB" sz="1000" dirty="0" err="1"/>
              <a:t>traveltimes</a:t>
            </a:r>
            <a:r>
              <a:rPr lang="en-GB" sz="1000" dirty="0"/>
              <a:t> – I. Theory, </a:t>
            </a:r>
            <a:r>
              <a:rPr lang="en-GB" sz="1000" dirty="0" err="1"/>
              <a:t>Geophys</a:t>
            </a:r>
            <a:r>
              <a:rPr lang="en-GB" sz="1000" dirty="0"/>
              <a:t>. J. Int. 141, 157-174 (2000)</a:t>
            </a:r>
          </a:p>
        </p:txBody>
      </p:sp>
    </p:spTree>
    <p:extLst>
      <p:ext uri="{BB962C8B-B14F-4D97-AF65-F5344CB8AC3E}">
        <p14:creationId xmlns:p14="http://schemas.microsoft.com/office/powerpoint/2010/main" val="27438845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E8F6-CCBE-4CF3-BE16-440CF6DB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407-8825-41F8-A6A4-FE5E2191ED8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We invoke the approximate JWKB solution.</a:t>
                </a:r>
              </a:p>
              <a:p>
                <a:pPr lvl="2"/>
                <a:r>
                  <a:rPr lang="en-US" sz="1200" dirty="0"/>
                  <a:t>The impulse response is expressed as a sum over all of the body waves that propagate from s to r.</a:t>
                </a:r>
              </a:p>
              <a:p>
                <a:pPr lvl="2"/>
                <a:r>
                  <a:rPr lang="en-US" sz="1200" dirty="0"/>
                  <a:t>The amplitude is assumed to be slowly varying, but the phase can be rapidly varying (in x and t).</a:t>
                </a:r>
              </a:p>
              <a:p>
                <a:r>
                  <a:rPr lang="en-US" dirty="0"/>
                  <a:t>The greens tensor is then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𝑎𝑦𝑠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 - are unit polarization vectors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 - are densities along shot a receiver rays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 - are phase velocities along shot and receiver rays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</m:t>
                        </m:r>
                      </m:sub>
                    </m:sSub>
                  </m:oMath>
                </a14:m>
                <a:r>
                  <a:rPr lang="en-US" sz="1400" dirty="0"/>
                  <a:t> - production of any reflection / transmission coefficients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</m:t>
                        </m:r>
                      </m:sub>
                    </m:sSub>
                  </m:oMath>
                </a14:m>
                <a:r>
                  <a:rPr lang="en-US" sz="1400" dirty="0"/>
                  <a:t> - is the geometrical spreading coefficient.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𝑟𝑠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400" dirty="0"/>
                  <a:t>- accounts for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phase shifts due to the passage of the wave through caustics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the </a:t>
                </a:r>
                <a:r>
                  <a:rPr lang="en-US" sz="1400" dirty="0" err="1"/>
                  <a:t>Masloz</a:t>
                </a:r>
                <a:r>
                  <a:rPr lang="en-US" sz="1400" dirty="0"/>
                  <a:t> index)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𝑟𝑠</m:t>
                        </m:r>
                      </m:sub>
                    </m:sSub>
                  </m:oMath>
                </a14:m>
                <a:r>
                  <a:rPr lang="en-US" sz="1400" dirty="0"/>
                  <a:t> - is the travel-time between shot and receiver.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407-8825-41F8-A6A4-FE5E2191E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 b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40CEB-65D8-471E-B019-6A042FA38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29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73AEB-5084-4E56-B4D7-B4B621721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0434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BC5A-F757-4C35-8605-5F77B7B5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E257-21A8-416C-9B74-10ED5B7285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dirty="0"/>
              <a:t>Ray tracing is still an industry standard for both seismic migration and inversion problems, due to:</a:t>
            </a:r>
          </a:p>
          <a:p>
            <a:pPr lvl="2"/>
            <a:r>
              <a:rPr lang="en-US" dirty="0"/>
              <a:t>Computational efficiency (compared to FD methods)</a:t>
            </a:r>
          </a:p>
          <a:p>
            <a:pPr lvl="2"/>
            <a:r>
              <a:rPr lang="en-US" dirty="0"/>
              <a:t>Ease of using picked residuals for tomography (data and migration domain).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However, high frequency approximations start to break down when velocity heterogeneities are on the scale length of the dominate Fresnel zone [1].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well-known hybrid method exists, [2,3,4,5], where finite frequency physics can be introduced via a single scattering approximation.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999A8-79DF-4685-87BB-48B52A3A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821F1-CA83-4312-A366-551ABE989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5BE79-F674-4AF2-9608-A325C00A1FAC}"/>
              </a:ext>
            </a:extLst>
          </p:cNvPr>
          <p:cNvSpPr txBox="1"/>
          <p:nvPr/>
        </p:nvSpPr>
        <p:spPr bwMode="auto">
          <a:xfrm>
            <a:off x="508000" y="5281767"/>
            <a:ext cx="5195333" cy="1418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[1] </a:t>
            </a:r>
            <a:r>
              <a:rPr lang="en-US" sz="800" dirty="0" err="1"/>
              <a:t>Spetzler</a:t>
            </a:r>
            <a:r>
              <a:rPr lang="en-US" sz="800" dirty="0"/>
              <a:t>, J, The effect of small-scale heterogeneity on the arrival time of waves, </a:t>
            </a:r>
            <a:r>
              <a:rPr lang="en-US" sz="800" dirty="0" err="1"/>
              <a:t>Geophys</a:t>
            </a:r>
            <a:r>
              <a:rPr lang="en-US" sz="800" dirty="0"/>
              <a:t>. J. Int. (2001) 145, 786-796</a:t>
            </a:r>
          </a:p>
          <a:p>
            <a:endParaRPr lang="en-US" sz="800" dirty="0"/>
          </a:p>
          <a:p>
            <a:r>
              <a:rPr lang="en-US" sz="800" dirty="0"/>
              <a:t>[2]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–I. Theory, </a:t>
            </a:r>
            <a:r>
              <a:rPr lang="en-US" sz="800" dirty="0" err="1"/>
              <a:t>Geophys</a:t>
            </a:r>
            <a:r>
              <a:rPr lang="en-US" sz="800" dirty="0"/>
              <a:t>. J. Int. (2000) 141, 157-174</a:t>
            </a:r>
          </a:p>
          <a:p>
            <a:endParaRPr lang="en-US" sz="800" dirty="0"/>
          </a:p>
          <a:p>
            <a:r>
              <a:rPr lang="en-US" sz="800" dirty="0"/>
              <a:t>[3]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–II. Examples </a:t>
            </a:r>
            <a:r>
              <a:rPr lang="en-US" sz="800" dirty="0" err="1"/>
              <a:t>Geophys</a:t>
            </a:r>
            <a:r>
              <a:rPr lang="en-US" sz="800" dirty="0"/>
              <a:t>. J. Int. (2000) 141, 175-203</a:t>
            </a:r>
          </a:p>
          <a:p>
            <a:endParaRPr lang="en-US" sz="800" dirty="0"/>
          </a:p>
          <a:p>
            <a:r>
              <a:rPr lang="en-US" sz="800" dirty="0"/>
              <a:t>[4] </a:t>
            </a:r>
            <a:r>
              <a:rPr lang="en-US" sz="800" dirty="0" err="1"/>
              <a:t>Montelli</a:t>
            </a:r>
            <a:r>
              <a:rPr lang="en-US" sz="800" dirty="0"/>
              <a:t>, R, Global P and PP </a:t>
            </a:r>
            <a:r>
              <a:rPr lang="en-US" sz="800" dirty="0" err="1"/>
              <a:t>traveltime</a:t>
            </a:r>
            <a:r>
              <a:rPr lang="en-US" sz="800" dirty="0"/>
              <a:t> tomography: rays versus waves, </a:t>
            </a:r>
            <a:r>
              <a:rPr lang="en-US" sz="800" dirty="0" err="1"/>
              <a:t>Geophys</a:t>
            </a:r>
            <a:r>
              <a:rPr lang="en-US" sz="800" dirty="0"/>
              <a:t>. J. Int. (2004) 158, 637-654</a:t>
            </a:r>
          </a:p>
          <a:p>
            <a:endParaRPr lang="en-US" sz="800" dirty="0"/>
          </a:p>
          <a:p>
            <a:r>
              <a:rPr lang="en-US" sz="800" dirty="0"/>
              <a:t>[5] </a:t>
            </a:r>
            <a:r>
              <a:rPr lang="en-US" sz="800" dirty="0" err="1"/>
              <a:t>Cerveny</a:t>
            </a:r>
            <a:r>
              <a:rPr lang="en-US" sz="800" dirty="0"/>
              <a:t>, V, Fresnel volume ray tracing, Geophysics, (1992) 57, 902-915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68910264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8D92-A3CE-4A62-AABA-11565F26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FE6C6-ADCA-4FF3-B460-3C575EBFF79E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Perturbation of the greens function under JWKB approximation leads to (Fourier domain):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∭"/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– angular frequency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– scattering location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second order scattering tensor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FE6C6-ADCA-4FF3-B460-3C575EBFF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1D1C0-BE0B-4655-BC78-F341EA2FC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30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BD905-E346-4763-831F-79BC060EB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5135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8D92-A3CE-4A62-AABA-11565F26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FE6C6-ADCA-4FF3-B460-3C575EBFF79E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Now we have the perturbed greens tensor, we wish to understand how a variation in the observed differential travel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is dependent on the response of a temporal point source. (long derivation leads to…), our sensitivity kernel within the JWKB approximation (for a single phase):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𝑟𝑎𝑦𝑠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𝑟𝑎𝑦𝑠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)−(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nary>
                                    <m:nary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sz="1400" dirty="0"/>
                  <a:t>Where, ‘ and  ‘’ indicate forward and backward rays and: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/>
                  <a:t> – dimensionless term containing reflection/transmission/and other terms for forward and backward rays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/>
                  <a:t> – Scattering coefficient, related to the second order scattering tensor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400" dirty="0"/>
                  <a:t> - moment tensor for the point source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FE6C6-ADCA-4FF3-B460-3C575EBFF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 r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1D1C0-BE0B-4655-BC78-F341EA2FC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31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BD905-E346-4763-831F-79BC060EB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24665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E4F8-8AE4-4F22-AF22-F14D22A5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35D4-2ACA-4F46-A88B-30A6FC9ADE7B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Computational procedure:</a:t>
                </a:r>
              </a:p>
              <a:p>
                <a:endParaRPr lang="en-US" dirty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en-US" dirty="0"/>
                  <a:t>Trace the geometrical ray corresponding to the phase of interest</a:t>
                </a: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/>
                  <a:t>and all other factors for this central ray</a:t>
                </a: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en-US" dirty="0"/>
                  <a:t>Trace all possible forward rays from the source and backward rays from the receiver to every scattering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in the volume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en-US" dirty="0"/>
                  <a:t>Compute all quantities as done in 2.), for all these rays</a:t>
                </a:r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en-US" dirty="0"/>
                  <a:t>Evaluate the double sum. </a:t>
                </a:r>
              </a:p>
              <a:p>
                <a:pPr marL="3429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Due to the need to trace ALL rays, this procedure can be very computationally expensive.</a:t>
                </a:r>
              </a:p>
              <a:p>
                <a:pPr marL="0" lvl="1" indent="0">
                  <a:buNone/>
                </a:pPr>
                <a:r>
                  <a:rPr lang="en-US" b="1" dirty="0"/>
                  <a:t>Instead we look for a paraxial 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35D4-2ACA-4F46-A88B-30A6FC9AD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026AC-55E8-4537-B6A1-CC56F77E6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32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2E218-71A0-4103-B5A0-111792D93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613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 – Paraxial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Approximations (Forward scattering):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assume all source to scatter to receiver paths to be of the same ‘type’. So far we assume them to only be P-wave types.</a:t>
                </a:r>
              </a:p>
              <a:p>
                <a:pPr lvl="1"/>
                <a:r>
                  <a:rPr lang="en-US" dirty="0"/>
                  <a:t>We assume ingoing and outgoing vectors at the </a:t>
                </a:r>
                <a:r>
                  <a:rPr lang="en-US" dirty="0" err="1"/>
                  <a:t>scatterer</a:t>
                </a:r>
                <a:r>
                  <a:rPr lang="en-US" dirty="0"/>
                  <a:t> to be identical.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These two assumption reduce: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0" lvl="1" indent="0">
                  <a:buNone/>
                </a:pPr>
                <a:endParaRPr lang="en-US" b="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33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3303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 – Paraxial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Approximations (Ray centered coordinates):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Express every </a:t>
                </a:r>
                <a:r>
                  <a:rPr lang="en-US" dirty="0" err="1"/>
                  <a:t>scatterer</a:t>
                </a:r>
                <a:r>
                  <a:rPr lang="en-US" dirty="0"/>
                  <a:t>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where,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, is the nearest point on the central ray.</a:t>
                </a:r>
              </a:p>
              <a:p>
                <a:pPr lvl="1"/>
                <a:r>
                  <a:rPr lang="en-US" dirty="0"/>
                  <a:t>We assume that the geometrical spreading factor is calculated only on the central ray: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34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EDD6A-90A8-4A45-9FFA-E821C7E3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3999655"/>
            <a:ext cx="4116571" cy="24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193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 – Paraxial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516792" y="1528763"/>
                <a:ext cx="11171238" cy="4830761"/>
              </a:xfrm>
            </p:spPr>
            <p:txBody>
              <a:bodyPr/>
              <a:lstStyle/>
              <a:p>
                <a:r>
                  <a:rPr lang="en-US" dirty="0"/>
                  <a:t>Approximations (Travel time difference):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We assume all the </a:t>
                </a:r>
                <a:r>
                  <a:rPr lang="en-US" dirty="0" err="1"/>
                  <a:t>Maslov</a:t>
                </a:r>
                <a:r>
                  <a:rPr lang="en-US" dirty="0"/>
                  <a:t> indices are the same as for the central ray</a:t>
                </a:r>
              </a:p>
              <a:p>
                <a:pPr lvl="1"/>
                <a:r>
                  <a:rPr lang="en-US" dirty="0"/>
                  <a:t>We only account for the difference in travel time: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Where: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- are the second partial derivatives of the travel time field at </a:t>
                </a:r>
                <a:r>
                  <a:rPr lang="en-US" dirty="0" err="1"/>
                  <a:t>scatterer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are 2x2 Hessian matrices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516792" y="1528763"/>
                <a:ext cx="11171238" cy="4830761"/>
              </a:xfrm>
              <a:blipFill>
                <a:blip r:embed="rId2"/>
                <a:stretch>
                  <a:fillRect l="-1310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35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45497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 – Paraxial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Approximations (Use of the Hessian):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eigenvalues of the Hessian matrices,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- are the principal curvatures of the forward and backward propagating waves from source and receiver.</a:t>
                </a:r>
              </a:p>
              <a:p>
                <a:pPr lvl="1"/>
                <a:r>
                  <a:rPr lang="en-US" dirty="0"/>
                  <a:t>It can be shown (not here) that the geometrical spreading factor can be given by (reverting back to ‘, ‘’ notation):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36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9516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 – Paraxial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Approximations (Approximate the moment tensor):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Instead of integrating over some normalized source time function,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approximate this integral as the derivative of a Gaussian function, which is dependent on frequency,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Where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dt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dt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dt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37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2282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B88-A8D8-4D9F-909B-316B5D29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0C3364-1E0A-457D-A9BB-EB39009C013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56" y="1920081"/>
            <a:ext cx="4048125" cy="40481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D2AFF-A845-438A-91A5-A65D72EC9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38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75C65-4B03-4E27-B289-196BAF957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06093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Frequency Tomography using rays – Paraxial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Putting all this together, we get the paraxial kernel in ray centered coordinates (for isotropic wave speed, at a certain phase):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  <m:nary>
                            <m:naryPr>
                              <m:chr m:val="∬"/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Computational procedure: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Dynamically trace the central ray from shot to receiver and save in the ray buffer.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For each segment along the ray calculate the geometric spreading factor taking advantage of the </a:t>
                </a:r>
                <a:r>
                  <a:rPr lang="en-US" dirty="0" err="1">
                    <a:ea typeface="Cambria Math" panose="02040503050406030204" pitchFamily="18" charset="0"/>
                  </a:rPr>
                  <a:t>simplectic</a:t>
                </a:r>
                <a:r>
                  <a:rPr lang="en-US" dirty="0">
                    <a:ea typeface="Cambria Math" panose="02040503050406030204" pitchFamily="18" charset="0"/>
                  </a:rPr>
                  <a:t> properties of the propagator matrix.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Integrate over the kernel volume. Integration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until the integration sum goes to zero.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39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620CB-8822-4A75-BB37-E9FC15ED18D2}"/>
              </a:ext>
            </a:extLst>
          </p:cNvPr>
          <p:cNvSpPr/>
          <p:nvPr/>
        </p:nvSpPr>
        <p:spPr>
          <a:xfrm>
            <a:off x="436685" y="6205336"/>
            <a:ext cx="8830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GB" sz="1000" dirty="0"/>
              <a:t>[1] F.A. Dahlen, S.-H. Hung and </a:t>
            </a:r>
            <a:r>
              <a:rPr lang="en-GB" sz="1000" dirty="0" err="1"/>
              <a:t>Guust</a:t>
            </a:r>
            <a:r>
              <a:rPr lang="en-GB" sz="1000" dirty="0"/>
              <a:t> </a:t>
            </a:r>
            <a:r>
              <a:rPr lang="en-GB" sz="1000" dirty="0" err="1"/>
              <a:t>Nolet</a:t>
            </a:r>
            <a:r>
              <a:rPr lang="en-GB" sz="1000" dirty="0"/>
              <a:t>, </a:t>
            </a:r>
            <a:r>
              <a:rPr lang="en-GB" sz="1000" dirty="0" err="1"/>
              <a:t>Frechet</a:t>
            </a:r>
            <a:r>
              <a:rPr lang="en-GB" sz="1000" dirty="0"/>
              <a:t> kernels for finite-frequency </a:t>
            </a:r>
            <a:r>
              <a:rPr lang="en-GB" sz="1000" dirty="0" err="1"/>
              <a:t>traveltimes</a:t>
            </a:r>
            <a:r>
              <a:rPr lang="en-GB" sz="1000" dirty="0"/>
              <a:t> – I. Theory, </a:t>
            </a:r>
            <a:r>
              <a:rPr lang="en-GB" sz="1000" dirty="0" err="1"/>
              <a:t>Geophys</a:t>
            </a:r>
            <a:r>
              <a:rPr lang="en-GB" sz="1000" dirty="0"/>
              <a:t>. J. Int. 141, 157-174 (2000)</a:t>
            </a:r>
          </a:p>
        </p:txBody>
      </p:sp>
    </p:spTree>
    <p:extLst>
      <p:ext uri="{BB962C8B-B14F-4D97-AF65-F5344CB8AC3E}">
        <p14:creationId xmlns:p14="http://schemas.microsoft.com/office/powerpoint/2010/main" val="28597574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8906-122E-44A8-B59D-E917103E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6D16-7375-4348-BA1F-849891C8CE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dirty="0"/>
              <a:t>We present a form of multi-parameter finite frequency tomography, based on [2,3], where:</a:t>
            </a:r>
          </a:p>
          <a:p>
            <a:pPr lvl="2"/>
            <a:r>
              <a:rPr lang="en-GB" dirty="0"/>
              <a:t> 3D Fréchet kernels can be calculated via the paraxial approximation along a central ray connecting shot to receiver.</a:t>
            </a:r>
          </a:p>
          <a:p>
            <a:pPr lvl="2"/>
            <a:r>
              <a:rPr lang="en-GB" dirty="0"/>
              <a:t> Model sensitivities are based on </a:t>
            </a:r>
            <a:r>
              <a:rPr lang="en-US" dirty="0"/>
              <a:t>a non-tilted orthorhombic </a:t>
            </a:r>
            <a:r>
              <a:rPr lang="en-US" dirty="0" err="1"/>
              <a:t>Eikonal</a:t>
            </a:r>
            <a:r>
              <a:rPr lang="en-US" dirty="0"/>
              <a:t> under the weak anisotropy condition, similar to [6,7].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Two synthetic examples are given, showing:</a:t>
            </a:r>
          </a:p>
          <a:p>
            <a:pPr lvl="2"/>
            <a:r>
              <a:rPr lang="en-US" dirty="0"/>
              <a:t>Finite frequency effects due to a velocity heterogeneity of the same scale as the dominate Fresnel zone</a:t>
            </a:r>
          </a:p>
          <a:p>
            <a:pPr lvl="2"/>
            <a:r>
              <a:rPr lang="en-US" dirty="0"/>
              <a:t>A tomography example, recovering an anisotropic anomaly given picked travel times.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6BFE-1186-4907-A549-73382516A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476A3-DA9F-48D9-8D6F-3059F0EE3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D78A5-0A87-4C04-8AAB-CC0D05437A41}"/>
              </a:ext>
            </a:extLst>
          </p:cNvPr>
          <p:cNvSpPr txBox="1"/>
          <p:nvPr/>
        </p:nvSpPr>
        <p:spPr bwMode="auto">
          <a:xfrm>
            <a:off x="508000" y="5497750"/>
            <a:ext cx="559929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[2]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–I. Theory, </a:t>
            </a:r>
            <a:r>
              <a:rPr lang="en-US" sz="800" dirty="0" err="1"/>
              <a:t>Geophys</a:t>
            </a:r>
            <a:r>
              <a:rPr lang="en-US" sz="800" dirty="0"/>
              <a:t>. J. Int. (2000) 141, 157-174</a:t>
            </a:r>
          </a:p>
          <a:p>
            <a:endParaRPr lang="en-US" sz="800" dirty="0"/>
          </a:p>
          <a:p>
            <a:r>
              <a:rPr lang="en-US" sz="800" dirty="0"/>
              <a:t>[3]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–II. Examples </a:t>
            </a:r>
            <a:r>
              <a:rPr lang="en-US" sz="800" dirty="0" err="1"/>
              <a:t>Geophys</a:t>
            </a:r>
            <a:r>
              <a:rPr lang="en-US" sz="800" dirty="0"/>
              <a:t>. J. Int. (2000) 141, 175-203</a:t>
            </a:r>
          </a:p>
          <a:p>
            <a:endParaRPr lang="en-US" sz="800" dirty="0"/>
          </a:p>
          <a:p>
            <a:r>
              <a:rPr lang="en-US" sz="800" dirty="0"/>
              <a:t>[6] </a:t>
            </a:r>
            <a:r>
              <a:rPr lang="en-US" sz="800" dirty="0" err="1"/>
              <a:t>Tsvankin</a:t>
            </a:r>
            <a:r>
              <a:rPr lang="en-US" sz="800" dirty="0"/>
              <a:t>, I, Anisotropic parameters and P-wave velocity for orthorhombic media, Geophysics, (1997) 62, 1292-1309</a:t>
            </a:r>
          </a:p>
          <a:p>
            <a:endParaRPr lang="en-US" sz="800" dirty="0"/>
          </a:p>
          <a:p>
            <a:r>
              <a:rPr lang="en-US" sz="800" dirty="0"/>
              <a:t>[7] </a:t>
            </a:r>
            <a:r>
              <a:rPr lang="en-US" sz="800" dirty="0" err="1"/>
              <a:t>Pšen</a:t>
            </a:r>
            <a:r>
              <a:rPr lang="en-US" sz="800" dirty="0" err="1">
                <a:latin typeface="Abadi" panose="020B0604020202020204" pitchFamily="34" charset="0"/>
              </a:rPr>
              <a:t>č</a:t>
            </a:r>
            <a:r>
              <a:rPr lang="en-US" sz="800" dirty="0" err="1"/>
              <a:t>ìk</a:t>
            </a:r>
            <a:r>
              <a:rPr lang="en-US" sz="800" dirty="0"/>
              <a:t>, I, First-order ray tracing for </a:t>
            </a:r>
            <a:r>
              <a:rPr lang="en-US" sz="800" dirty="0" err="1"/>
              <a:t>qP</a:t>
            </a:r>
            <a:r>
              <a:rPr lang="en-US" sz="800" dirty="0"/>
              <a:t> waves in inhomogeneous weakly anisotropic media, Geophysics, (2005) 70, D65-D75</a:t>
            </a:r>
          </a:p>
        </p:txBody>
      </p:sp>
    </p:spTree>
    <p:extLst>
      <p:ext uri="{BB962C8B-B14F-4D97-AF65-F5344CB8AC3E}">
        <p14:creationId xmlns:p14="http://schemas.microsoft.com/office/powerpoint/2010/main" val="34965128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552EB7-EC88-479E-BD2E-B1C5EBCDE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22" y="3781979"/>
            <a:ext cx="4116571" cy="2423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anisotropy (Paraxial approximation)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Paraxial kernel in ray centered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  <m:nary>
                            <m:naryPr>
                              <m:chr m:val="∬"/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Residual measurement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Length of ray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Frequency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 term containing the 2</a:t>
                </a:r>
                <a:r>
                  <a:rPr lang="en-US" baseline="30000" dirty="0">
                    <a:ea typeface="Cambria Math" panose="02040503050406030204" pitchFamily="18" charset="0"/>
                  </a:rPr>
                  <a:t>nd</a:t>
                </a:r>
                <a:r>
                  <a:rPr lang="en-US" dirty="0">
                    <a:ea typeface="Cambria Math" panose="02040503050406030204" pitchFamily="18" charset="0"/>
                  </a:rPr>
                  <a:t> order travel time hessians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6x6 Christoffel matrix containing stiffnesses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model parameter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err="1"/>
                  <a:t>Eikonal</a:t>
                </a:r>
                <a:r>
                  <a:rPr lang="en-US" dirty="0"/>
                  <a:t> equation describing slowness surface.</a:t>
                </a:r>
              </a:p>
              <a:p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40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620CB-8822-4A75-BB37-E9FC15ED18D2}"/>
              </a:ext>
            </a:extLst>
          </p:cNvPr>
          <p:cNvSpPr/>
          <p:nvPr/>
        </p:nvSpPr>
        <p:spPr>
          <a:xfrm>
            <a:off x="436685" y="6205336"/>
            <a:ext cx="8830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GB" sz="1000" dirty="0"/>
              <a:t>[1] F.A. Dahlen, S.-H. Hung and </a:t>
            </a:r>
            <a:r>
              <a:rPr lang="en-GB" sz="1000" dirty="0" err="1"/>
              <a:t>Guust</a:t>
            </a:r>
            <a:r>
              <a:rPr lang="en-GB" sz="1000" dirty="0"/>
              <a:t> </a:t>
            </a:r>
            <a:r>
              <a:rPr lang="en-GB" sz="1000" dirty="0" err="1"/>
              <a:t>Nolet</a:t>
            </a:r>
            <a:r>
              <a:rPr lang="en-GB" sz="1000" dirty="0"/>
              <a:t>, </a:t>
            </a:r>
            <a:r>
              <a:rPr lang="en-GB" sz="1000" dirty="0" err="1"/>
              <a:t>Frechet</a:t>
            </a:r>
            <a:r>
              <a:rPr lang="en-GB" sz="1000" dirty="0"/>
              <a:t> kernels for finite-frequency </a:t>
            </a:r>
            <a:r>
              <a:rPr lang="en-GB" sz="1000" dirty="0" err="1"/>
              <a:t>traveltimes</a:t>
            </a:r>
            <a:r>
              <a:rPr lang="en-GB" sz="1000" dirty="0"/>
              <a:t> – I. Theory, </a:t>
            </a:r>
            <a:r>
              <a:rPr lang="en-GB" sz="1000" dirty="0" err="1"/>
              <a:t>Geophys</a:t>
            </a:r>
            <a:r>
              <a:rPr lang="en-GB" sz="1000" dirty="0"/>
              <a:t>. J. Int. 141, 157-174 (2000)</a:t>
            </a:r>
          </a:p>
        </p:txBody>
      </p:sp>
    </p:spTree>
    <p:extLst>
      <p:ext uri="{BB962C8B-B14F-4D97-AF65-F5344CB8AC3E}">
        <p14:creationId xmlns:p14="http://schemas.microsoft.com/office/powerpoint/2010/main" val="28905628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FBA3-C7D0-4393-BB49-84E7E2B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anisotropy (Paraxial approximation)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508000" y="1528763"/>
                <a:ext cx="11171238" cy="4830761"/>
              </a:xfrm>
            </p:spPr>
            <p:txBody>
              <a:bodyPr/>
              <a:lstStyle/>
              <a:p>
                <a:r>
                  <a:rPr lang="en-US" dirty="0"/>
                  <a:t>For orthorhombic media:</a:t>
                </a:r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i="1">
                          <a:latin typeface="Cambria Math"/>
                        </a:rPr>
                        <m:t>, 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bar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≐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                  </m:t>
                      </m:r>
                      <m:r>
                        <m:rPr>
                          <m:nor/>
                        </m:rPr>
                        <a:rPr lang="en-US" b="0" i="0" dirty="0" smtClean="0"/>
                        <m:t>  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func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                     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13000"/>
                  </a:lnSpc>
                  <a:spcAft>
                    <a:spcPts val="60"/>
                  </a:spcAft>
                </a:pPr>
                <a:r>
                  <a:rPr lang="en-US" dirty="0">
                    <a:ea typeface="Cambria Math" panose="02040503050406030204" pitchFamily="18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Anisotropy parameters in their respective planes of symmetry.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Slowness vector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F3A9-5D2F-435B-8877-2F24765C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508000" y="1528763"/>
                <a:ext cx="11171238" cy="4830761"/>
              </a:xfrm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CCF5-6C21-47A4-8CB7-64DBD8FE1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41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034B-47A3-40AC-8304-BF0D503C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620CB-8822-4A75-BB37-E9FC15ED18D2}"/>
              </a:ext>
            </a:extLst>
          </p:cNvPr>
          <p:cNvSpPr/>
          <p:nvPr/>
        </p:nvSpPr>
        <p:spPr>
          <a:xfrm>
            <a:off x="436685" y="6205336"/>
            <a:ext cx="8830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GB" sz="1000" dirty="0"/>
              <a:t>[2] </a:t>
            </a:r>
            <a:r>
              <a:rPr lang="en-GB" sz="1000" dirty="0" err="1"/>
              <a:t>E.Wright</a:t>
            </a:r>
            <a:r>
              <a:rPr lang="en-GB" sz="1000" dirty="0"/>
              <a:t>, P. Bakker, Travel time inversion within tri-elliptic and orthorhombic media: theory, implementation, and examples. SR.15.11797 (2015)</a:t>
            </a:r>
          </a:p>
        </p:txBody>
      </p:sp>
    </p:spTree>
    <p:extLst>
      <p:ext uri="{BB962C8B-B14F-4D97-AF65-F5344CB8AC3E}">
        <p14:creationId xmlns:p14="http://schemas.microsoft.com/office/powerpoint/2010/main" val="369461647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8408-A668-4A3A-A87D-C381445F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rays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18B4C-0808-452E-81CD-10ACDB25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42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79742-BD9F-4BD7-9A45-64DCFB729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FB5E6373-7DF4-4345-882F-1171A7DCE5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23609" r="18855" b="21504"/>
          <a:stretch/>
        </p:blipFill>
        <p:spPr>
          <a:xfrm>
            <a:off x="2074986" y="1754305"/>
            <a:ext cx="2555711" cy="2118930"/>
          </a:xfrm>
        </p:spPr>
      </p:pic>
      <p:pic>
        <p:nvPicPr>
          <p:cNvPr id="18" name="Content Placeholder 14">
            <a:extLst>
              <a:ext uri="{FF2B5EF4-FFF2-40B4-BE49-F238E27FC236}">
                <a16:creationId xmlns:a16="http://schemas.microsoft.com/office/drawing/2014/main" id="{27676FE0-6229-431F-B46C-4D3CA8706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22746" r="18855" b="22368"/>
          <a:stretch/>
        </p:blipFill>
        <p:spPr bwMode="auto">
          <a:xfrm>
            <a:off x="2074985" y="3873235"/>
            <a:ext cx="2555711" cy="2118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Content Placeholder 8">
            <a:extLst>
              <a:ext uri="{FF2B5EF4-FFF2-40B4-BE49-F238E27FC236}">
                <a16:creationId xmlns:a16="http://schemas.microsoft.com/office/drawing/2014/main" id="{B72D630B-A76D-4873-A235-3068EEB95D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0" t="23609" r="19720" b="21504"/>
          <a:stretch/>
        </p:blipFill>
        <p:spPr bwMode="auto">
          <a:xfrm>
            <a:off x="7186406" y="1754305"/>
            <a:ext cx="2555711" cy="2118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" name="Content Placeholder 8">
            <a:extLst>
              <a:ext uri="{FF2B5EF4-FFF2-40B4-BE49-F238E27FC236}">
                <a16:creationId xmlns:a16="http://schemas.microsoft.com/office/drawing/2014/main" id="{2939DA0E-ECFA-47A7-BFFB-3D4F46CFE6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0" t="22746" r="19720" b="22368"/>
          <a:stretch/>
        </p:blipFill>
        <p:spPr bwMode="auto">
          <a:xfrm>
            <a:off x="7186408" y="3873235"/>
            <a:ext cx="2555710" cy="2118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BBCD40-E9F2-47D3-9905-3FA8345EAE67}"/>
              </a:ext>
            </a:extLst>
          </p:cNvPr>
          <p:cNvSpPr txBox="1"/>
          <p:nvPr/>
        </p:nvSpPr>
        <p:spPr bwMode="auto">
          <a:xfrm>
            <a:off x="5079506" y="4289288"/>
            <a:ext cx="1944443" cy="750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Therefore Jacobians along the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ray are also insensitive to the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anomaly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C0D3-0541-49A6-B586-4FB5370B5FD7}"/>
              </a:ext>
            </a:extLst>
          </p:cNvPr>
          <p:cNvSpPr txBox="1"/>
          <p:nvPr/>
        </p:nvSpPr>
        <p:spPr bwMode="auto">
          <a:xfrm>
            <a:off x="2515270" y="1372850"/>
            <a:ext cx="1675139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Back ground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45E6E-47D8-4C82-AEE9-A45632E3BB2D}"/>
              </a:ext>
            </a:extLst>
          </p:cNvPr>
          <p:cNvSpPr txBox="1"/>
          <p:nvPr/>
        </p:nvSpPr>
        <p:spPr bwMode="auto">
          <a:xfrm>
            <a:off x="6756262" y="1376351"/>
            <a:ext cx="3416000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Back ground model + velocity anomaly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D8685-8D81-4A3A-A2F5-BCD7898CB645}"/>
              </a:ext>
            </a:extLst>
          </p:cNvPr>
          <p:cNvSpPr txBox="1"/>
          <p:nvPr/>
        </p:nvSpPr>
        <p:spPr bwMode="auto">
          <a:xfrm>
            <a:off x="5079506" y="2294184"/>
            <a:ext cx="1888850" cy="750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Ray tracer does not “see” the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velocity anomaly at non zero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419683819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AC8CBDDA-D2D7-4D2F-B594-594B84B20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1" t="21488" r="20436" b="20692"/>
          <a:stretch/>
        </p:blipFill>
        <p:spPr bwMode="auto">
          <a:xfrm>
            <a:off x="7186406" y="3873235"/>
            <a:ext cx="2555711" cy="2117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E62DB498-2D3F-4DDB-95FB-8D00C360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3" t="21090" r="19444" b="21090"/>
          <a:stretch/>
        </p:blipFill>
        <p:spPr bwMode="auto">
          <a:xfrm>
            <a:off x="2074986" y="3873235"/>
            <a:ext cx="2555711" cy="2118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F8408-A668-4A3A-A87D-C381445F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18B4C-0808-452E-81CD-10ACDB25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43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79742-BD9F-4BD7-9A45-64DCFB729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FB5E6373-7DF4-4345-882F-1171A7DCE5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 t="23609" r="18855" b="21504"/>
          <a:stretch/>
        </p:blipFill>
        <p:spPr>
          <a:xfrm>
            <a:off x="2074986" y="1754305"/>
            <a:ext cx="2555711" cy="2118930"/>
          </a:xfrm>
        </p:spPr>
      </p:pic>
      <p:pic>
        <p:nvPicPr>
          <p:cNvPr id="21" name="Content Placeholder 8">
            <a:extLst>
              <a:ext uri="{FF2B5EF4-FFF2-40B4-BE49-F238E27FC236}">
                <a16:creationId xmlns:a16="http://schemas.microsoft.com/office/drawing/2014/main" id="{B72D630B-A76D-4873-A235-3068EEB95D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0" t="23609" r="19720" b="21504"/>
          <a:stretch/>
        </p:blipFill>
        <p:spPr bwMode="auto">
          <a:xfrm>
            <a:off x="7186406" y="1754305"/>
            <a:ext cx="2555711" cy="2118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BBCD40-E9F2-47D3-9905-3FA8345EAE67}"/>
              </a:ext>
            </a:extLst>
          </p:cNvPr>
          <p:cNvSpPr txBox="1"/>
          <p:nvPr/>
        </p:nvSpPr>
        <p:spPr bwMode="auto">
          <a:xfrm>
            <a:off x="5079506" y="4289288"/>
            <a:ext cx="1962204" cy="1008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Volume integral of kernel does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”see” the anomaly. Therefore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Jacobians are sensitive to the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anomaly.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C0D3-0541-49A6-B586-4FB5370B5FD7}"/>
              </a:ext>
            </a:extLst>
          </p:cNvPr>
          <p:cNvSpPr txBox="1"/>
          <p:nvPr/>
        </p:nvSpPr>
        <p:spPr bwMode="auto">
          <a:xfrm>
            <a:off x="2515270" y="1372850"/>
            <a:ext cx="1675139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Back ground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45E6E-47D8-4C82-AEE9-A45632E3BB2D}"/>
              </a:ext>
            </a:extLst>
          </p:cNvPr>
          <p:cNvSpPr txBox="1"/>
          <p:nvPr/>
        </p:nvSpPr>
        <p:spPr bwMode="auto">
          <a:xfrm>
            <a:off x="6756262" y="1376351"/>
            <a:ext cx="3416000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Back ground model + velocity anomaly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D8685-8D81-4A3A-A2F5-BCD7898CB645}"/>
              </a:ext>
            </a:extLst>
          </p:cNvPr>
          <p:cNvSpPr txBox="1"/>
          <p:nvPr/>
        </p:nvSpPr>
        <p:spPr bwMode="auto">
          <a:xfrm>
            <a:off x="5079506" y="2294184"/>
            <a:ext cx="1888850" cy="750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Ray tracer does not “see” the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velocity anomaly at non zero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offset.</a:t>
            </a:r>
          </a:p>
        </p:txBody>
      </p:sp>
    </p:spTree>
    <p:extLst>
      <p:ext uri="{BB962C8B-B14F-4D97-AF65-F5344CB8AC3E}">
        <p14:creationId xmlns:p14="http://schemas.microsoft.com/office/powerpoint/2010/main" val="34553820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002B-60F6-4FCF-A08B-79F68461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update compared with conventional ray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7896D-2D6E-4D2B-9C79-5AE9506CA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Eastern Flank Synthetic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D79A-656B-4DF1-A830-8FC992251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44</a:t>
            </a:fld>
            <a:endParaRPr lang="en-GB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B66DA1-AE4A-406C-85E9-7DAB703EF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55303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8A85-5A3A-4DC9-B62D-670E6053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032CF-5B16-4985-A4B8-3C4617C02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45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3B158-A1AC-4A21-B883-B47139BB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A5E86E2-3B6E-460A-AB59-E3619B2EFFE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224" r="1556" b="8974"/>
          <a:stretch/>
        </p:blipFill>
        <p:spPr>
          <a:xfrm>
            <a:off x="938459" y="2107115"/>
            <a:ext cx="4736568" cy="3317740"/>
          </a:xfrm>
        </p:spPr>
      </p:pic>
      <p:pic>
        <p:nvPicPr>
          <p:cNvPr id="8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4A6C3F8-DE18-4696-871D-44ECA2EEC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7677" r="1834" b="8792"/>
          <a:stretch/>
        </p:blipFill>
        <p:spPr bwMode="auto">
          <a:xfrm>
            <a:off x="6246528" y="2107116"/>
            <a:ext cx="4736568" cy="3317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AC8388-F129-40EA-BBC1-505783FDAE61}"/>
              </a:ext>
            </a:extLst>
          </p:cNvPr>
          <p:cNvSpPr txBox="1"/>
          <p:nvPr/>
        </p:nvSpPr>
        <p:spPr bwMode="auto">
          <a:xfrm>
            <a:off x="1732786" y="1579554"/>
            <a:ext cx="3147913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Stack using true model, with 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CA8C4-8B33-495A-967F-E1E4CE3B17A8}"/>
              </a:ext>
            </a:extLst>
          </p:cNvPr>
          <p:cNvSpPr txBox="1"/>
          <p:nvPr/>
        </p:nvSpPr>
        <p:spPr bwMode="auto">
          <a:xfrm>
            <a:off x="6906812" y="1579553"/>
            <a:ext cx="3416000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Stack using migration model, with picks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E8768-A37C-4BD7-B686-BCF8788F643F}"/>
              </a:ext>
            </a:extLst>
          </p:cNvPr>
          <p:cNvSpPr txBox="1"/>
          <p:nvPr/>
        </p:nvSpPr>
        <p:spPr bwMode="auto">
          <a:xfrm>
            <a:off x="9277038" y="4965892"/>
            <a:ext cx="1976503" cy="625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000" dirty="0"/>
              <a:t>NOTE: Sign (color) of picks indicates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000" dirty="0"/>
              <a:t>what sign (color) the velocity update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000" dirty="0"/>
              <a:t>should be – outliers only</a:t>
            </a:r>
          </a:p>
        </p:txBody>
      </p:sp>
    </p:spTree>
    <p:extLst>
      <p:ext uri="{BB962C8B-B14F-4D97-AF65-F5344CB8AC3E}">
        <p14:creationId xmlns:p14="http://schemas.microsoft.com/office/powerpoint/2010/main" val="382743545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8A85-5A3A-4DC9-B62D-670E6053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update (over stack)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032CF-5B16-4985-A4B8-3C4617C02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46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3B158-A1AC-4A21-B883-B47139BB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8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2999612C-0E77-4487-8959-DC91981DE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3" t="17860" r="1463" b="8974"/>
          <a:stretch/>
        </p:blipFill>
        <p:spPr bwMode="auto">
          <a:xfrm>
            <a:off x="938460" y="2107118"/>
            <a:ext cx="4736568" cy="3317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A4E5FF36-F284-4A51-B135-F009E1812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17496" r="1276" b="8428"/>
          <a:stretch/>
        </p:blipFill>
        <p:spPr bwMode="auto">
          <a:xfrm>
            <a:off x="6246528" y="2107119"/>
            <a:ext cx="4736568" cy="3317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2A63E-D7C5-4BF0-AA52-E9CE0AE4BFFE}"/>
              </a:ext>
            </a:extLst>
          </p:cNvPr>
          <p:cNvSpPr txBox="1"/>
          <p:nvPr/>
        </p:nvSpPr>
        <p:spPr bwMode="auto">
          <a:xfrm>
            <a:off x="3144039" y="1630801"/>
            <a:ext cx="325410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622CD-D9FB-4718-80BA-5C4E81D8EDC8}"/>
              </a:ext>
            </a:extLst>
          </p:cNvPr>
          <p:cNvSpPr txBox="1"/>
          <p:nvPr/>
        </p:nvSpPr>
        <p:spPr bwMode="auto">
          <a:xfrm>
            <a:off x="8132276" y="1627805"/>
            <a:ext cx="965072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Kernel 5Hz</a:t>
            </a:r>
          </a:p>
        </p:txBody>
      </p:sp>
    </p:spTree>
    <p:extLst>
      <p:ext uri="{BB962C8B-B14F-4D97-AF65-F5344CB8AC3E}">
        <p14:creationId xmlns:p14="http://schemas.microsoft.com/office/powerpoint/2010/main" val="23683933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E1BB-DCF0-4814-BC90-66411307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84E69-D8F2-4625-844D-CAC1E572B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47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ED036-0EE1-47D0-8B56-02E31AEE5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9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87BD69C4-C8D7-4D99-A743-AE5FCAE29B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17496" r="1091" b="8609"/>
          <a:stretch/>
        </p:blipFill>
        <p:spPr>
          <a:xfrm>
            <a:off x="938461" y="2110116"/>
            <a:ext cx="4736568" cy="3314740"/>
          </a:xfrm>
        </p:spPr>
      </p:pic>
      <p:pic>
        <p:nvPicPr>
          <p:cNvPr id="10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FB4A800-26ED-4694-AB57-68BAE0D5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7413" r="994" b="8580"/>
          <a:stretch/>
        </p:blipFill>
        <p:spPr bwMode="auto">
          <a:xfrm>
            <a:off x="6246529" y="2107120"/>
            <a:ext cx="4736568" cy="33177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04139-FFCC-4DAB-BC4A-98209D1A0FDA}"/>
              </a:ext>
            </a:extLst>
          </p:cNvPr>
          <p:cNvSpPr txBox="1"/>
          <p:nvPr/>
        </p:nvSpPr>
        <p:spPr bwMode="auto">
          <a:xfrm>
            <a:off x="3144039" y="1630801"/>
            <a:ext cx="325410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7B2DC-C5CC-48B7-93D9-4B3CAF25AE05}"/>
              </a:ext>
            </a:extLst>
          </p:cNvPr>
          <p:cNvSpPr txBox="1"/>
          <p:nvPr/>
        </p:nvSpPr>
        <p:spPr bwMode="auto">
          <a:xfrm>
            <a:off x="8132276" y="1627805"/>
            <a:ext cx="965072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Kernel 5Hz</a:t>
            </a:r>
          </a:p>
        </p:txBody>
      </p:sp>
    </p:spTree>
    <p:extLst>
      <p:ext uri="{BB962C8B-B14F-4D97-AF65-F5344CB8AC3E}">
        <p14:creationId xmlns:p14="http://schemas.microsoft.com/office/powerpoint/2010/main" val="15505120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8A85-5A3A-4DC9-B62D-670E6053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Gathers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032CF-5B16-4985-A4B8-3C4617C02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48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3B158-A1AC-4A21-B883-B47139BB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8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F019CC57-1FCA-4684-BBFA-C0A2401AA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20226" r="1091" b="8974"/>
          <a:stretch/>
        </p:blipFill>
        <p:spPr bwMode="auto">
          <a:xfrm>
            <a:off x="938462" y="2110116"/>
            <a:ext cx="4736568" cy="3314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6F8595A5-BE2F-40CB-AB55-8D6A3F460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20408" r="1277" b="8428"/>
          <a:stretch/>
        </p:blipFill>
        <p:spPr bwMode="auto">
          <a:xfrm>
            <a:off x="6246529" y="2110117"/>
            <a:ext cx="4736568" cy="3314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E225B9-2F7A-49DD-B7DA-B3374C15D5A7}"/>
              </a:ext>
            </a:extLst>
          </p:cNvPr>
          <p:cNvSpPr txBox="1"/>
          <p:nvPr/>
        </p:nvSpPr>
        <p:spPr bwMode="auto">
          <a:xfrm>
            <a:off x="3144039" y="1630801"/>
            <a:ext cx="325410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F78F5-3AD0-4AE3-A2C5-F9D842AF4E1B}"/>
              </a:ext>
            </a:extLst>
          </p:cNvPr>
          <p:cNvSpPr txBox="1"/>
          <p:nvPr/>
        </p:nvSpPr>
        <p:spPr bwMode="auto">
          <a:xfrm>
            <a:off x="8132276" y="1627805"/>
            <a:ext cx="965072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Kernel 5Hz</a:t>
            </a:r>
          </a:p>
        </p:txBody>
      </p:sp>
    </p:spTree>
    <p:extLst>
      <p:ext uri="{BB962C8B-B14F-4D97-AF65-F5344CB8AC3E}">
        <p14:creationId xmlns:p14="http://schemas.microsoft.com/office/powerpoint/2010/main" val="35939421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ECD3-D32B-4FFF-96B3-37E8CDF8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13DA1-B931-45E2-A7CF-856B438F18B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The full derivation for the travel time shift is given by [2], and is given here, as: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𝑥𝑑𝑦𝑑𝑧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Travel time shift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The paraxial 3D Fréchet kernel for model parameter,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model parameter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err="1"/>
                  <a:t>Eikonal</a:t>
                </a:r>
                <a:r>
                  <a:rPr lang="en-US" dirty="0"/>
                  <a:t> equation describing slowness surface.</a:t>
                </a:r>
              </a:p>
              <a:p>
                <a:endParaRPr lang="en-US" dirty="0"/>
              </a:p>
              <a:p>
                <a:r>
                  <a:rPr lang="en-US" dirty="0"/>
                  <a:t>The volume integral is over all space, but, computationally, over the dominate Fresnel zone</a:t>
                </a:r>
              </a:p>
              <a:p>
                <a:pPr marL="0" lvl="1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13DA1-B931-45E2-A7CF-856B438F1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5F09-9770-4E75-B30E-DC8DF5518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1A2C4-6C27-45F5-B56F-E1C776D5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85C81-122B-441A-8C00-72CBBD9DE055}"/>
              </a:ext>
            </a:extLst>
          </p:cNvPr>
          <p:cNvSpPr txBox="1"/>
          <p:nvPr/>
        </p:nvSpPr>
        <p:spPr bwMode="auto">
          <a:xfrm>
            <a:off x="508000" y="6236413"/>
            <a:ext cx="4732065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[2]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–I. Theory, </a:t>
            </a:r>
            <a:r>
              <a:rPr lang="en-US" sz="800" dirty="0" err="1"/>
              <a:t>Geophys</a:t>
            </a:r>
            <a:r>
              <a:rPr lang="en-US" sz="800" dirty="0"/>
              <a:t>. J. Int. (2000) 141, 157-174</a:t>
            </a:r>
          </a:p>
        </p:txBody>
      </p:sp>
    </p:spTree>
    <p:extLst>
      <p:ext uri="{BB962C8B-B14F-4D97-AF65-F5344CB8AC3E}">
        <p14:creationId xmlns:p14="http://schemas.microsoft.com/office/powerpoint/2010/main" val="16444807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C9A6-824C-473A-88C7-0E5D7337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64903-15D0-49A1-BD4B-DAABD519BC3F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The paraxial kernel,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is given as: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ra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:r>
                  <a:rPr lang="en-US" dirty="0"/>
                  <a:t>Where: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Are the forward and backwards travel time Hessians along the central ray respectively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Is the Fourier transform of an assumed source time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– Angular frequency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– Is the phase factor, taking into account caustics along the central ray via </a:t>
                </a:r>
                <a:r>
                  <a:rPr lang="en-US" dirty="0" err="1"/>
                  <a:t>Maslov</a:t>
                </a:r>
                <a:r>
                  <a:rPr lang="en-US" dirty="0"/>
                  <a:t> indices,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– is the travel time difference from the central ray, due to scatterers within the volume integral.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64903-15D0-49A1-BD4B-DAABD519B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92AE3-AA65-4CA6-B46A-5144634D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6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0A1C7-D805-4B08-95B5-A5E93AC87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1194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0071-35D1-4AE7-9CA8-7D465255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BC34B-56A3-4012-B632-5E2BB328F596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The source time function, can be approximated as a Gaussian distribution [3,8], giving an associated power spectrum of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Where: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– is the characteristic period of the pulse.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Following this assumption, the integrals can be simplified to [8]: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BC34B-56A3-4012-B632-5E2BB328F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9AB49-C823-4977-9852-4B01CB83D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895D-6AAB-4869-A207-EFB3C89A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E0101-75DE-436E-BB29-85E24A93A4CC}"/>
              </a:ext>
            </a:extLst>
          </p:cNvPr>
          <p:cNvSpPr txBox="1"/>
          <p:nvPr/>
        </p:nvSpPr>
        <p:spPr bwMode="auto">
          <a:xfrm>
            <a:off x="508000" y="5904503"/>
            <a:ext cx="53171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[3]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–II. Examples </a:t>
            </a:r>
            <a:r>
              <a:rPr lang="en-US" sz="800" dirty="0" err="1"/>
              <a:t>Geophys</a:t>
            </a:r>
            <a:r>
              <a:rPr lang="en-US" sz="800" dirty="0"/>
              <a:t>. J. Int. (2000) 141, 175-203</a:t>
            </a:r>
          </a:p>
          <a:p>
            <a:endParaRPr lang="en-US" sz="800" dirty="0"/>
          </a:p>
          <a:p>
            <a:r>
              <a:rPr lang="en-US" sz="800" dirty="0"/>
              <a:t>[8] Favier, N, Sensitivity kernels for shear wave splitting in transverse isotropic media </a:t>
            </a:r>
            <a:r>
              <a:rPr lang="en-US" sz="800" dirty="0" err="1"/>
              <a:t>Geophys</a:t>
            </a:r>
            <a:r>
              <a:rPr lang="en-US" sz="800" dirty="0"/>
              <a:t>. J. Int, (2003) 153, 213-228</a:t>
            </a:r>
          </a:p>
        </p:txBody>
      </p:sp>
    </p:spTree>
    <p:extLst>
      <p:ext uri="{BB962C8B-B14F-4D97-AF65-F5344CB8AC3E}">
        <p14:creationId xmlns:p14="http://schemas.microsoft.com/office/powerpoint/2010/main" val="8679626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0071-35D1-4AE7-9CA8-7D465255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BC34B-56A3-4012-B632-5E2BB328F596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The source time function, can be approximated as a Gaussian distribution [3,8], giving an associated power spectrum of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Where: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– is the characteristic period of the pulse.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Following this assumption, the integrals can be simplified to [8]: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BC34B-56A3-4012-B632-5E2BB328F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25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9AB49-C823-4977-9852-4B01CB83D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895D-6AAB-4869-A207-EFB3C89A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E0101-75DE-436E-BB29-85E24A93A4CC}"/>
              </a:ext>
            </a:extLst>
          </p:cNvPr>
          <p:cNvSpPr txBox="1"/>
          <p:nvPr/>
        </p:nvSpPr>
        <p:spPr bwMode="auto">
          <a:xfrm>
            <a:off x="508000" y="5904503"/>
            <a:ext cx="53171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[3] Dahlen, F, </a:t>
            </a:r>
            <a:r>
              <a:rPr lang="en-US" sz="800" dirty="0" err="1"/>
              <a:t>Frechet</a:t>
            </a:r>
            <a:r>
              <a:rPr lang="en-US" sz="800" dirty="0"/>
              <a:t> kernels for finite-frequency </a:t>
            </a:r>
            <a:r>
              <a:rPr lang="en-US" sz="800" dirty="0" err="1"/>
              <a:t>traveltimes</a:t>
            </a:r>
            <a:r>
              <a:rPr lang="en-US" sz="800" dirty="0"/>
              <a:t> –II. Examples </a:t>
            </a:r>
            <a:r>
              <a:rPr lang="en-US" sz="800" dirty="0" err="1"/>
              <a:t>Geophys</a:t>
            </a:r>
            <a:r>
              <a:rPr lang="en-US" sz="800" dirty="0"/>
              <a:t>. J. Int. (2000) 141, 175-203</a:t>
            </a:r>
          </a:p>
          <a:p>
            <a:endParaRPr lang="en-US" sz="800" dirty="0"/>
          </a:p>
          <a:p>
            <a:r>
              <a:rPr lang="en-US" sz="800" dirty="0"/>
              <a:t>[8] Favier, N, Sensitivity kernels for shear wave splitting in transverse isotropic media </a:t>
            </a:r>
            <a:r>
              <a:rPr lang="en-US" sz="800" dirty="0" err="1"/>
              <a:t>Geophys</a:t>
            </a:r>
            <a:r>
              <a:rPr lang="en-US" sz="800" dirty="0"/>
              <a:t>. J. Int, (2003) 153, 213-228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7CF326-FF35-4F19-9731-6771937DF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11298" r="9185" b="35948"/>
          <a:stretch/>
        </p:blipFill>
        <p:spPr bwMode="auto">
          <a:xfrm>
            <a:off x="8005424" y="2536722"/>
            <a:ext cx="2990973" cy="21355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4288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8408-A668-4A3A-A87D-C381445F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ray to kernel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18B4C-0808-452E-81CD-10ACDB25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9</a:t>
            </a:fld>
            <a:endParaRPr lang="en-GB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79742-BD9F-4BD7-9A45-64DCFB729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D01609BE-9DC3-45A6-9DBF-0DBE7D457DC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20793" r="18085" b="21816"/>
          <a:stretch/>
        </p:blipFill>
        <p:spPr>
          <a:xfrm>
            <a:off x="1529862" y="2348851"/>
            <a:ext cx="4116338" cy="34892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A8968A-1413-4253-92F0-BE2DF4046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20793" r="18178" b="21816"/>
          <a:stretch/>
        </p:blipFill>
        <p:spPr bwMode="auto">
          <a:xfrm>
            <a:off x="7121769" y="2348851"/>
            <a:ext cx="4116340" cy="3489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D5BA12-9CB4-42E4-AAB7-7383D3C4B153}"/>
              </a:ext>
            </a:extLst>
          </p:cNvPr>
          <p:cNvCxnSpPr/>
          <p:nvPr/>
        </p:nvCxnSpPr>
        <p:spPr>
          <a:xfrm>
            <a:off x="6013938" y="4109821"/>
            <a:ext cx="747346" cy="0"/>
          </a:xfrm>
          <a:prstGeom prst="straightConnector1">
            <a:avLst/>
          </a:prstGeom>
          <a:ln w="635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C8A98D-3568-4599-935B-CD2B0435D0C2}"/>
              </a:ext>
            </a:extLst>
          </p:cNvPr>
          <p:cNvSpPr txBox="1"/>
          <p:nvPr/>
        </p:nvSpPr>
        <p:spPr bwMode="auto">
          <a:xfrm>
            <a:off x="3235370" y="1838345"/>
            <a:ext cx="705321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Thin 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80A9F-62A0-4F0E-8E65-57F3C8D00FFB}"/>
              </a:ext>
            </a:extLst>
          </p:cNvPr>
          <p:cNvSpPr txBox="1"/>
          <p:nvPr/>
        </p:nvSpPr>
        <p:spPr bwMode="auto">
          <a:xfrm>
            <a:off x="8905793" y="1893212"/>
            <a:ext cx="548292" cy="3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31357123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D33DD2FF9C14398795DB7856B1480" ma:contentTypeVersion="13" ma:contentTypeDescription="Create a new document." ma:contentTypeScope="" ma:versionID="9a8771497d1c6685928e9ff23ec23ac2">
  <xsd:schema xmlns:xsd="http://www.w3.org/2001/XMLSchema" xmlns:xs="http://www.w3.org/2001/XMLSchema" xmlns:p="http://schemas.microsoft.com/office/2006/metadata/properties" xmlns:ns3="d7c4b27c-3c3a-4941-9d0b-4353905a62e8" xmlns:ns4="8ddf762b-eef0-4d83-83a2-53aa05de33b6" targetNamespace="http://schemas.microsoft.com/office/2006/metadata/properties" ma:root="true" ma:fieldsID="8852953cce9602903afb47e259512a78" ns3:_="" ns4:_="">
    <xsd:import namespace="d7c4b27c-3c3a-4941-9d0b-4353905a62e8"/>
    <xsd:import namespace="8ddf762b-eef0-4d83-83a2-53aa05de33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4b27c-3c3a-4941-9d0b-4353905a6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f762b-eef0-4d83-83a2-53aa05de33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E9FA7-6237-4D3F-80FD-75450510B3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59BA5-D406-43A1-AFDA-EF55391BE1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E4D788-A088-4B84-9A13-1B8D51FEC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c4b27c-3c3a-4941-9d0b-4353905a62e8"/>
    <ds:schemaRef ds:uri="8ddf762b-eef0-4d83-83a2-53aa05de3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Onscreen;2057;Pos1;Date1;Widescreen Shell template - 16x9</Template>
  <TotalTime>18998</TotalTime>
  <Words>4186</Words>
  <Application>Microsoft Office PowerPoint</Application>
  <PresentationFormat>Widescreen</PresentationFormat>
  <Paragraphs>531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Abadi</vt:lpstr>
      <vt:lpstr>Cambria Math</vt:lpstr>
      <vt:lpstr>Futura Bold</vt:lpstr>
      <vt:lpstr>Wingdings</vt:lpstr>
      <vt:lpstr>Futura Medium</vt:lpstr>
      <vt:lpstr>Arial</vt:lpstr>
      <vt:lpstr>Shell layouts with footer</vt:lpstr>
      <vt:lpstr>An example of multi parameter finite frequency tomography</vt:lpstr>
      <vt:lpstr>Introduction</vt:lpstr>
      <vt:lpstr>Introduction</vt:lpstr>
      <vt:lpstr>Introduction</vt:lpstr>
      <vt:lpstr>Theory</vt:lpstr>
      <vt:lpstr>Theory</vt:lpstr>
      <vt:lpstr>Theory</vt:lpstr>
      <vt:lpstr>Theory</vt:lpstr>
      <vt:lpstr>Thin ray to kernel</vt:lpstr>
      <vt:lpstr>Theory</vt:lpstr>
      <vt:lpstr>Finite frequency experiment 1.</vt:lpstr>
      <vt:lpstr>Finite frequency experiment 1.</vt:lpstr>
      <vt:lpstr>Finite frequency experiment 1.</vt:lpstr>
      <vt:lpstr>Finite frequency experiment 1.</vt:lpstr>
      <vt:lpstr>Finite frequency experiment 2.</vt:lpstr>
      <vt:lpstr>Finite frequency experiment 2.</vt:lpstr>
      <vt:lpstr>Finite frequency experiment 2.</vt:lpstr>
      <vt:lpstr>Finite frequency experiment 2.</vt:lpstr>
      <vt:lpstr>Finite frequency experiment 2.</vt:lpstr>
      <vt:lpstr>Finite frequency experiment 2.</vt:lpstr>
      <vt:lpstr>Conclusions for experiment 2.</vt:lpstr>
      <vt:lpstr>General conclusions</vt:lpstr>
      <vt:lpstr>Reference papers</vt:lpstr>
      <vt:lpstr>PowerPoint Presentation</vt:lpstr>
      <vt:lpstr>PowerPoint Presentation</vt:lpstr>
      <vt:lpstr>Transmission kernel example (with vel anomaly, not shown)</vt:lpstr>
      <vt:lpstr>Standard ray based travel time tomography</vt:lpstr>
      <vt:lpstr>Finite Frequency Tomography using rays</vt:lpstr>
      <vt:lpstr>Finite Frequency Tomography using rays</vt:lpstr>
      <vt:lpstr>Finite Frequency Tomography using rays</vt:lpstr>
      <vt:lpstr>Finite Frequency Tomography using rays</vt:lpstr>
      <vt:lpstr>Finite Frequency Tomography using rays</vt:lpstr>
      <vt:lpstr>Finite Frequency Tomography using rays – Paraxial approximation</vt:lpstr>
      <vt:lpstr>Finite Frequency Tomography using rays – Paraxial approximation</vt:lpstr>
      <vt:lpstr>Finite Frequency Tomography using rays – Paraxial approximation</vt:lpstr>
      <vt:lpstr>Finite Frequency Tomography using rays – Paraxial approximation</vt:lpstr>
      <vt:lpstr>Finite Frequency Tomography using rays – Paraxial approximation</vt:lpstr>
      <vt:lpstr>W</vt:lpstr>
      <vt:lpstr>Finite Frequency Tomography using rays – Paraxial approximation</vt:lpstr>
      <vt:lpstr>Extension to anisotropy (Paraxial approximation)</vt:lpstr>
      <vt:lpstr>Extension to anisotropy (Paraxial approximation)</vt:lpstr>
      <vt:lpstr>Thin rays</vt:lpstr>
      <vt:lpstr>Kernels</vt:lpstr>
      <vt:lpstr>Kernel update compared with conventional ray update</vt:lpstr>
      <vt:lpstr>Stack</vt:lpstr>
      <vt:lpstr>Velocity update (over stack)</vt:lpstr>
      <vt:lpstr>Stack comparison</vt:lpstr>
      <vt:lpstr>Gathers comparison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meeting august 2020</dc:title>
  <dc:creator>Wright, Ed N GSNL-PTX/S/II</dc:creator>
  <cp:lastModifiedBy>Wright, Ed N GSNL-UPV/S/EI</cp:lastModifiedBy>
  <cp:revision>310</cp:revision>
  <dcterms:created xsi:type="dcterms:W3CDTF">2018-10-04T18:38:30Z</dcterms:created>
  <dcterms:modified xsi:type="dcterms:W3CDTF">2022-06-14T08:13:13Z</dcterms:modified>
  <cp:category>Shell_IC: RESTRICTED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_dlc_policyId">
    <vt:lpwstr/>
  </property>
  <property fmtid="{D5CDD505-2E9C-101B-9397-08002B2CF9AE}" pid="5" name="ContentTypeId">
    <vt:lpwstr>0x010100C44D33DD2FF9C14398795DB7856B1480</vt:lpwstr>
  </property>
  <property fmtid="{D5CDD505-2E9C-101B-9397-08002B2CF9AE}" pid="6" name="ItemRetentionFormula">
    <vt:lpwstr/>
  </property>
  <property fmtid="{D5CDD505-2E9C-101B-9397-08002B2CF9AE}" pid="7" name="_dlc_DocIdItemGuid">
    <vt:lpwstr>1ca2f6cf-f7d8-4ea7-b099-3452f46cee00</vt:lpwstr>
  </property>
  <property fmtid="{D5CDD505-2E9C-101B-9397-08002B2CF9AE}" pid="8" name="Shell SharePoint SAEF BusinessProcess">
    <vt:lpwstr>13;#All - Records Management|1f68a0f2-47ab-4887-8df5-7c0616d5ad90</vt:lpwstr>
  </property>
  <property fmtid="{D5CDD505-2E9C-101B-9397-08002B2CF9AE}" pid="9" name="Shell SharePoint SAEF SecurityClassification">
    <vt:lpwstr>8;#Restricted|21aa7f98-4035-4019-a764-107acb7269af</vt:lpwstr>
  </property>
  <property fmtid="{D5CDD505-2E9C-101B-9397-08002B2CF9AE}" pid="10" name="Shell SharePoint SAEF LegalEntity">
    <vt:lpwstr>4;#Shell Global Solutions International B.V.|c97403e1-4af2-48b1-b9b1-50ae27f1fcb2</vt:lpwstr>
  </property>
  <property fmtid="{D5CDD505-2E9C-101B-9397-08002B2CF9AE}" pid="11" name="Shell SharePoint SAEF GlobalFunction">
    <vt:lpwstr>3;#Not Applicable|ddce64fb-3cb8-4cd9-8e3d-0fe554247fd1</vt:lpwstr>
  </property>
  <property fmtid="{D5CDD505-2E9C-101B-9397-08002B2CF9AE}" pid="12" name="Shell SharePoint SAEF BusinessUnitRegion">
    <vt:lpwstr>2;#Innovation R&amp;D|4faccf86-7c91-4e69-8338-cd2c85ae731a</vt:lpwstr>
  </property>
  <property fmtid="{D5CDD505-2E9C-101B-9397-08002B2CF9AE}" pid="13" name="Shell SharePoint SAEF CountryOfJurisdiction">
    <vt:lpwstr>7;#NETHERLANDS|54565ecb-470f-40ea-a584-819150a65a13</vt:lpwstr>
  </property>
  <property fmtid="{D5CDD505-2E9C-101B-9397-08002B2CF9AE}" pid="14" name="Shell SharePoint SAEF ExportControlClassification">
    <vt:lpwstr>9;#US content - Non Controlled (EAR99)|28f925a0-3150-42d2-9202-9af8bad33ffa</vt:lpwstr>
  </property>
  <property fmtid="{D5CDD505-2E9C-101B-9397-08002B2CF9AE}" pid="15" name="Shell SharePoint SAEF DocumentStatus">
    <vt:lpwstr>11;#Draft|1c86f377-7d91-4c95-bd5b-c18c83fe0aa5</vt:lpwstr>
  </property>
  <property fmtid="{D5CDD505-2E9C-101B-9397-08002B2CF9AE}" pid="16" name="Shell SharePoint SAEF Language">
    <vt:lpwstr>6;#English|bd3ad5ee-f0c3-40aa-8cc8-36ef09940af3</vt:lpwstr>
  </property>
  <property fmtid="{D5CDD505-2E9C-101B-9397-08002B2CF9AE}" pid="17" name="Shell SharePoint SAEF Business">
    <vt:lpwstr>1;#Projects ＆ Technology|71ef976b-0896-446b-8541-fe6e77f226a6</vt:lpwstr>
  </property>
  <property fmtid="{D5CDD505-2E9C-101B-9397-08002B2CF9AE}" pid="18" name="Shell SharePoint SAEF DocumentType">
    <vt:lpwstr>26;#Technical Papers and Reports [ARM]|dde8adea-75a5-4f52-91f7-ef6bd7e39a09</vt:lpwstr>
  </property>
</Properties>
</file>